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8"/>
  </p:notesMasterIdLst>
  <p:sldIdLst>
    <p:sldId id="256" r:id="rId2"/>
    <p:sldId id="304" r:id="rId3"/>
    <p:sldId id="314" r:id="rId4"/>
    <p:sldId id="316" r:id="rId5"/>
    <p:sldId id="317" r:id="rId6"/>
    <p:sldId id="327" r:id="rId7"/>
    <p:sldId id="318" r:id="rId8"/>
    <p:sldId id="319" r:id="rId9"/>
    <p:sldId id="320" r:id="rId10"/>
    <p:sldId id="321" r:id="rId11"/>
    <p:sldId id="322" r:id="rId12"/>
    <p:sldId id="324" r:id="rId13"/>
    <p:sldId id="323" r:id="rId14"/>
    <p:sldId id="325" r:id="rId15"/>
    <p:sldId id="326" r:id="rId16"/>
    <p:sldId id="283" r:id="rId17"/>
  </p:sldIdLst>
  <p:sldSz cx="9144000" cy="5143500" type="screen16x9"/>
  <p:notesSz cx="6858000" cy="9144000"/>
  <p:embeddedFontLst>
    <p:embeddedFont>
      <p:font typeface="Lato Light" panose="020B0604020202020204" charset="-18"/>
      <p:regular r:id="rId19"/>
      <p:bold r:id="rId20"/>
      <p:italic r:id="rId21"/>
      <p:boldItalic r:id="rId22"/>
    </p:embeddedFont>
    <p:embeddedFont>
      <p:font typeface="Roboto Slab Light" panose="020B0604020202020204" charset="0"/>
      <p:regular r:id="rId23"/>
      <p:bold r:id="rId24"/>
    </p:embeddedFont>
    <p:embeddedFont>
      <p:font typeface="Calibri" panose="020F0502020204030204" pitchFamily="34" charset="0"/>
      <p:regular r:id="rId25"/>
      <p:bold r:id="rId26"/>
      <p:italic r:id="rId27"/>
      <p:boldItalic r:id="rId28"/>
    </p:embeddedFont>
    <p:embeddedFont>
      <p:font typeface="Baskerville Old Face"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A7332D-1E16-4B62-A1CB-F9D0553FCED3}">
  <a:tblStyle styleId="{58A7332D-1E16-4B62-A1CB-F9D0553FCED3}"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5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5196360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017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170209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Shape 10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6" name="Shape 10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11284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2630450" y="630150"/>
            <a:ext cx="3883200" cy="38832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430350" y="228600"/>
            <a:ext cx="1388100" cy="13881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5908250" y="4660825"/>
            <a:ext cx="605400" cy="6054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2706650" y="3872628"/>
            <a:ext cx="1097700" cy="10977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2081693" y="771271"/>
            <a:ext cx="774600" cy="7746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6513651" y="161669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2420475" y="3612044"/>
            <a:ext cx="336900" cy="336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2362484" y="1670132"/>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6818460" y="1338692"/>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6163989" y="4374525"/>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2300611" y="990189"/>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1" name="Shape 21"/>
          <p:cNvGrpSpPr/>
          <p:nvPr/>
        </p:nvGrpSpPr>
        <p:grpSpPr>
          <a:xfrm>
            <a:off x="3001074" y="4182123"/>
            <a:ext cx="508850" cy="478710"/>
            <a:chOff x="5972700" y="2330200"/>
            <a:chExt cx="411625" cy="387275"/>
          </a:xfrm>
        </p:grpSpPr>
        <p:sp>
          <p:nvSpPr>
            <p:cNvPr id="22" name="Shape 2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 name="Shape 24"/>
          <p:cNvGrpSpPr/>
          <p:nvPr/>
        </p:nvGrpSpPr>
        <p:grpSpPr>
          <a:xfrm>
            <a:off x="5861767" y="506559"/>
            <a:ext cx="524974" cy="832144"/>
            <a:chOff x="6718575" y="2318625"/>
            <a:chExt cx="256950" cy="407375"/>
          </a:xfrm>
        </p:grpSpPr>
        <p:sp>
          <p:nvSpPr>
            <p:cNvPr id="25" name="Shape 2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6" name="Shape 2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7" name="Shape 2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8" name="Shape 2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9" name="Shape 2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30" name="Shape 3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31" name="Shape 3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32" name="Shape 3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grpSp>
      <p:sp>
        <p:nvSpPr>
          <p:cNvPr id="33" name="Shape 33"/>
          <p:cNvSpPr txBox="1">
            <a:spLocks noGrp="1"/>
          </p:cNvSpPr>
          <p:nvPr>
            <p:ph type="ctrTitle"/>
          </p:nvPr>
        </p:nvSpPr>
        <p:spPr>
          <a:xfrm>
            <a:off x="2757250" y="961350"/>
            <a:ext cx="3629400" cy="3220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4" name="Shape 34"/>
          <p:cNvSpPr/>
          <p:nvPr/>
        </p:nvSpPr>
        <p:spPr>
          <a:xfrm>
            <a:off x="2757246" y="861969"/>
            <a:ext cx="300900" cy="300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3509928" y="4757334"/>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5494851" y="4374526"/>
            <a:ext cx="413400" cy="413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273"/>
        <p:cNvGrpSpPr/>
        <p:nvPr/>
      </p:nvGrpSpPr>
      <p:grpSpPr>
        <a:xfrm>
          <a:off x="0" y="0"/>
          <a:ext cx="0" cy="0"/>
          <a:chOff x="0" y="0"/>
          <a:chExt cx="0" cy="0"/>
        </a:xfrm>
      </p:grpSpPr>
      <p:sp>
        <p:nvSpPr>
          <p:cNvPr id="274" name="Shape 274"/>
          <p:cNvSpPr/>
          <p:nvPr/>
        </p:nvSpPr>
        <p:spPr>
          <a:xfrm>
            <a:off x="0" y="0"/>
            <a:ext cx="9144000" cy="5157300"/>
          </a:xfrm>
          <a:prstGeom prst="frame">
            <a:avLst>
              <a:gd name="adj1" fmla="val 7929"/>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5" name="Shape 275"/>
          <p:cNvSpPr/>
          <p:nvPr/>
        </p:nvSpPr>
        <p:spPr>
          <a:xfrm>
            <a:off x="-117275" y="847256"/>
            <a:ext cx="605400" cy="605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76" name="Shape 276"/>
          <p:cNvSpPr/>
          <p:nvPr/>
        </p:nvSpPr>
        <p:spPr>
          <a:xfrm>
            <a:off x="217850" y="171250"/>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277" name="Shape 277"/>
          <p:cNvSpPr/>
          <p:nvPr/>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1397225" y="337513"/>
            <a:ext cx="136800" cy="1368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79" name="Shape 279"/>
          <p:cNvSpPr/>
          <p:nvPr/>
        </p:nvSpPr>
        <p:spPr>
          <a:xfrm>
            <a:off x="488128" y="1334484"/>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280" name="Shape 280"/>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81" name="Shape 281"/>
          <p:cNvSpPr/>
          <p:nvPr/>
        </p:nvSpPr>
        <p:spPr>
          <a:xfrm>
            <a:off x="8507493" y="2981146"/>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282" name="Shape 282"/>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283" name="Shape 283"/>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284" name="Shape 284"/>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85" name="Shape 285"/>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86" name="Shape 286"/>
          <p:cNvSpPr/>
          <p:nvPr/>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87" name="Shape 287"/>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88" name="Shape 288"/>
          <p:cNvGrpSpPr/>
          <p:nvPr/>
        </p:nvGrpSpPr>
        <p:grpSpPr>
          <a:xfrm>
            <a:off x="8142374" y="4477573"/>
            <a:ext cx="508850" cy="478710"/>
            <a:chOff x="5972700" y="2330200"/>
            <a:chExt cx="411625" cy="387275"/>
          </a:xfrm>
        </p:grpSpPr>
        <p:sp>
          <p:nvSpPr>
            <p:cNvPr id="289" name="Shape 289"/>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0" name="Shape 290"/>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91" name="Shape 291"/>
          <p:cNvGrpSpPr/>
          <p:nvPr/>
        </p:nvGrpSpPr>
        <p:grpSpPr>
          <a:xfrm>
            <a:off x="545621" y="382389"/>
            <a:ext cx="398657" cy="631920"/>
            <a:chOff x="6718575" y="2318625"/>
            <a:chExt cx="256950" cy="407375"/>
          </a:xfrm>
        </p:grpSpPr>
        <p:sp>
          <p:nvSpPr>
            <p:cNvPr id="292" name="Shape 29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3" name="Shape 29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4" name="Shape 29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5" name="Shape 29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6" name="Shape 29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7" name="Shape 29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8" name="Shape 29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9" name="Shape 29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00" name="Shape 300"/>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01875" y="1033400"/>
            <a:ext cx="5292300" cy="3267300"/>
          </a:xfrm>
          <a:prstGeom prst="rect">
            <a:avLst/>
          </a:prstGeom>
          <a:noFill/>
          <a:ln>
            <a:noFill/>
          </a:ln>
        </p:spPr>
        <p:txBody>
          <a:bodyPr lIns="91425" tIns="91425" rIns="91425" bIns="91425" anchor="t" anchorCtr="0"/>
          <a:lstStyle>
            <a:lvl1pPr lvl="0">
              <a:spcBef>
                <a:spcPts val="60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1pPr>
            <a:lvl2pPr lvl="1">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2pPr>
            <a:lvl3pPr lvl="2">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3pPr>
            <a:lvl4pPr lvl="3">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4pPr>
            <a:lvl5pPr lvl="4">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5pPr>
            <a:lvl6pPr lvl="5">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6pPr>
            <a:lvl7pPr lvl="6">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7pPr>
            <a:lvl8pPr lvl="7">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8pPr>
            <a:lvl9pPr lvl="8">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9pPr>
          </a:lstStyle>
          <a:p>
            <a:endParaRPr/>
          </a:p>
        </p:txBody>
      </p:sp>
      <p:sp>
        <p:nvSpPr>
          <p:cNvPr id="7" name="Shape 7"/>
          <p:cNvSpPr txBox="1">
            <a:spLocks noGrp="1"/>
          </p:cNvSpPr>
          <p:nvPr>
            <p:ph type="title"/>
          </p:nvPr>
        </p:nvSpPr>
        <p:spPr>
          <a:xfrm>
            <a:off x="144075" y="559475"/>
            <a:ext cx="2142000" cy="26304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9pPr>
          </a:lstStyle>
          <a:p>
            <a:endParaRPr/>
          </a:p>
        </p:txBody>
      </p:sp>
      <p:sp>
        <p:nvSpPr>
          <p:cNvPr id="8" name="Shape 8"/>
          <p:cNvSpPr txBox="1">
            <a:spLocks noGrp="1"/>
          </p:cNvSpPr>
          <p:nvPr>
            <p:ph type="sldNum" idx="12"/>
          </p:nvPr>
        </p:nvSpPr>
        <p:spPr>
          <a:xfrm>
            <a:off x="8117983" y="41806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a:solidFill>
                  <a:srgbClr val="A6BCC9"/>
                </a:solidFill>
                <a:latin typeface="Lato Light"/>
                <a:ea typeface="Lato Light"/>
                <a:cs typeface="Lato Light"/>
                <a:sym typeface="Lato Light"/>
              </a:rPr>
              <a:t>‹#›</a:t>
            </a:fld>
            <a:endParaRPr lang="en" sz="1200">
              <a:solidFill>
                <a:srgbClr val="A6BCC9"/>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ctrTitle"/>
          </p:nvPr>
        </p:nvSpPr>
        <p:spPr>
          <a:xfrm>
            <a:off x="2757250" y="961350"/>
            <a:ext cx="3663525" cy="3220800"/>
          </a:xfrm>
          <a:prstGeom prst="rect">
            <a:avLst/>
          </a:prstGeom>
        </p:spPr>
        <p:txBody>
          <a:bodyPr lIns="91425" tIns="91425" rIns="91425" bIns="91425" anchor="ctr" anchorCtr="0">
            <a:noAutofit/>
          </a:bodyPr>
          <a:lstStyle/>
          <a:p>
            <a:pPr lvl="0">
              <a:spcBef>
                <a:spcPts val="0"/>
              </a:spcBef>
              <a:buNone/>
            </a:pPr>
            <a:r>
              <a:rPr lang="hr-HR" sz="4400" b="1" dirty="0" smtClean="0">
                <a:latin typeface="Calibri" panose="020F0502020204030204" pitchFamily="34" charset="0"/>
                <a:cs typeface="Calibri" panose="020F0502020204030204" pitchFamily="34" charset="0"/>
              </a:rPr>
              <a:t>„How EU </a:t>
            </a:r>
            <a:br>
              <a:rPr lang="hr-HR" sz="4400" b="1" dirty="0" smtClean="0">
                <a:latin typeface="Calibri" panose="020F0502020204030204" pitchFamily="34" charset="0"/>
                <a:cs typeface="Calibri" panose="020F0502020204030204" pitchFamily="34" charset="0"/>
              </a:rPr>
            </a:br>
            <a:r>
              <a:rPr lang="hr-HR" sz="4400" b="1" dirty="0" smtClean="0">
                <a:latin typeface="Calibri" panose="020F0502020204030204" pitchFamily="34" charset="0"/>
                <a:cs typeface="Calibri" panose="020F0502020204030204" pitchFamily="34" charset="0"/>
              </a:rPr>
              <a:t>works” - </a:t>
            </a:r>
            <a:br>
              <a:rPr lang="hr-HR" sz="4400" b="1" dirty="0" smtClean="0">
                <a:latin typeface="Calibri" panose="020F0502020204030204" pitchFamily="34" charset="0"/>
                <a:cs typeface="Calibri" panose="020F0502020204030204" pitchFamily="34" charset="0"/>
              </a:rPr>
            </a:br>
            <a:r>
              <a:rPr lang="hr-HR" sz="4400" b="1" dirty="0" smtClean="0">
                <a:latin typeface="Calibri" panose="020F0502020204030204" pitchFamily="34" charset="0"/>
                <a:cs typeface="Calibri" panose="020F0502020204030204" pitchFamily="34" charset="0"/>
              </a:rPr>
              <a:t>Giant </a:t>
            </a:r>
            <a:br>
              <a:rPr lang="hr-HR" sz="4400" b="1" dirty="0" smtClean="0">
                <a:latin typeface="Calibri" panose="020F0502020204030204" pitchFamily="34" charset="0"/>
                <a:cs typeface="Calibri" panose="020F0502020204030204" pitchFamily="34" charset="0"/>
              </a:rPr>
            </a:br>
            <a:r>
              <a:rPr lang="hr-HR" sz="4400" b="1" dirty="0" smtClean="0">
                <a:latin typeface="Calibri" panose="020F0502020204030204" pitchFamily="34" charset="0"/>
                <a:cs typeface="Calibri" panose="020F0502020204030204" pitchFamily="34" charset="0"/>
              </a:rPr>
              <a:t>JENGA</a:t>
            </a:r>
            <a:endParaRPr lang="en" sz="4400" b="1" dirty="0">
              <a:latin typeface="Calibri" panose="020F0502020204030204" pitchFamily="34" charset="0"/>
              <a:cs typeface="Calibri" panose="020F0502020204030204" pitchFamily="34" charset="0"/>
            </a:endParaRPr>
          </a:p>
        </p:txBody>
      </p:sp>
      <p:grpSp>
        <p:nvGrpSpPr>
          <p:cNvPr id="12" name="Group 6"/>
          <p:cNvGrpSpPr/>
          <p:nvPr/>
        </p:nvGrpSpPr>
        <p:grpSpPr>
          <a:xfrm>
            <a:off x="6386650" y="2983260"/>
            <a:ext cx="2160240" cy="2160240"/>
            <a:chOff x="6372200" y="404664"/>
            <a:chExt cx="2160240" cy="2160240"/>
          </a:xfrm>
        </p:grpSpPr>
        <p:grpSp>
          <p:nvGrpSpPr>
            <p:cNvPr id="13" name="Group 34"/>
            <p:cNvGrpSpPr/>
            <p:nvPr/>
          </p:nvGrpSpPr>
          <p:grpSpPr>
            <a:xfrm>
              <a:off x="6372200" y="404664"/>
              <a:ext cx="2160240" cy="2160240"/>
              <a:chOff x="6295828" y="836712"/>
              <a:chExt cx="2094778" cy="2160240"/>
            </a:xfrm>
          </p:grpSpPr>
          <p:sp>
            <p:nvSpPr>
              <p:cNvPr id="15" name="TextBox 9"/>
              <p:cNvSpPr txBox="1"/>
              <p:nvPr/>
            </p:nvSpPr>
            <p:spPr>
              <a:xfrm rot="20741525">
                <a:off x="6433215" y="1048217"/>
                <a:ext cx="1882614" cy="1830697"/>
              </a:xfrm>
              <a:prstGeom prst="rect">
                <a:avLst/>
              </a:prstGeom>
              <a:noFill/>
            </p:spPr>
            <p:txBody>
              <a:bodyPr wrap="none" rtlCol="0">
                <a:prstTxWarp prst="textArchDown">
                  <a:avLst>
                    <a:gd name="adj" fmla="val 792261"/>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800" kern="1200" dirty="0" smtClean="0">
                    <a:solidFill>
                      <a:prstClr val="black"/>
                    </a:solidFill>
                    <a:latin typeface="Baskerville Old Face" pitchFamily="18" charset="0"/>
                    <a:ea typeface="+mn-ea"/>
                    <a:cs typeface="+mn-cs"/>
                  </a:rPr>
                  <a:t>Szent István tér 17.</a:t>
                </a:r>
                <a:r>
                  <a:rPr kumimoji="0" lang="hr-HR" sz="1800" b="0" i="0" u="none" strike="noStrike" kern="1200" cap="none" spc="0" normalizeH="0" baseline="0" noProof="0" dirty="0" smtClean="0">
                    <a:ln>
                      <a:noFill/>
                    </a:ln>
                    <a:solidFill>
                      <a:prstClr val="black"/>
                    </a:solidFill>
                    <a:effectLst/>
                    <a:uLnTx/>
                    <a:uFillTx/>
                    <a:latin typeface="Baskerville Old Face" pitchFamily="18" charset="0"/>
                    <a:ea typeface="+mn-ea"/>
                    <a:cs typeface="+mn-cs"/>
                  </a:rPr>
                  <a:t> Pécs</a:t>
                </a:r>
                <a:endParaRPr kumimoji="0" lang="hr-HR" sz="1800" b="0" i="0" u="none" strike="noStrike" kern="1200" cap="none" spc="0" normalizeH="0" baseline="0" noProof="0" dirty="0">
                  <a:ln>
                    <a:noFill/>
                  </a:ln>
                  <a:solidFill>
                    <a:prstClr val="black"/>
                  </a:solidFill>
                  <a:effectLst/>
                  <a:uLnTx/>
                  <a:uFillTx/>
                  <a:latin typeface="Baskerville Old Face" pitchFamily="18" charset="0"/>
                  <a:ea typeface="+mn-ea"/>
                  <a:cs typeface="+mn-cs"/>
                </a:endParaRPr>
              </a:p>
            </p:txBody>
          </p:sp>
          <p:sp>
            <p:nvSpPr>
              <p:cNvPr id="17" name="TextBox 11"/>
              <p:cNvSpPr txBox="1"/>
              <p:nvPr/>
            </p:nvSpPr>
            <p:spPr>
              <a:xfrm rot="20563980">
                <a:off x="6720686" y="994349"/>
                <a:ext cx="1206699"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7200" b="0" i="0" u="none" strike="noStrike" kern="1200" cap="none" spc="0" normalizeH="0" baseline="0" noProof="0" dirty="0">
                  <a:ln>
                    <a:noFill/>
                  </a:ln>
                  <a:solidFill>
                    <a:prstClr val="black"/>
                  </a:solidFill>
                  <a:effectLst/>
                  <a:uLnTx/>
                  <a:uFillTx/>
                  <a:latin typeface="Baskerville Old Face" pitchFamily="18" charset="0"/>
                  <a:ea typeface="+mn-ea"/>
                  <a:cs typeface="+mn-cs"/>
                </a:endParaRPr>
              </a:p>
            </p:txBody>
          </p:sp>
          <p:sp>
            <p:nvSpPr>
              <p:cNvPr id="18" name="Oval 12"/>
              <p:cNvSpPr/>
              <p:nvPr/>
            </p:nvSpPr>
            <p:spPr>
              <a:xfrm>
                <a:off x="6295828" y="836712"/>
                <a:ext cx="2094778" cy="216024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3"/>
              <p:cNvSpPr/>
              <p:nvPr/>
            </p:nvSpPr>
            <p:spPr>
              <a:xfrm>
                <a:off x="6575132" y="1124744"/>
                <a:ext cx="1536172" cy="1584176"/>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TextBox 8"/>
            <p:cNvSpPr txBox="1"/>
            <p:nvPr/>
          </p:nvSpPr>
          <p:spPr>
            <a:xfrm rot="20468018">
              <a:off x="6931654" y="1077340"/>
              <a:ext cx="1234633"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Baskerville Old Face" pitchFamily="18" charset="0"/>
                  <a:ea typeface="+mn-ea"/>
                  <a:cs typeface="+mn-cs"/>
                </a:rPr>
                <a:t>Educators’ </a:t>
              </a:r>
            </a:p>
            <a:p>
              <a:pPr marL="0" marR="0" lvl="0" indent="0" defTabSz="91440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Baskerville Old Face" pitchFamily="18" charset="0"/>
                  <a:ea typeface="+mn-ea"/>
                  <a:cs typeface="+mn-cs"/>
                </a:rPr>
                <a:t>Centre </a:t>
              </a:r>
            </a:p>
            <a:p>
              <a:pPr marL="0" marR="0" lvl="0" indent="0" defTabSz="91440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Baskerville Old Face" pitchFamily="18" charset="0"/>
                  <a:ea typeface="+mn-ea"/>
                  <a:cs typeface="+mn-cs"/>
                </a:rPr>
                <a:t>Association</a:t>
              </a:r>
              <a:endParaRPr kumimoji="0" lang="hr-HR" sz="1800" b="0" i="0" u="none" strike="noStrike" kern="1200" cap="none" spc="0" normalizeH="0" baseline="0" noProof="0" dirty="0">
                <a:ln>
                  <a:noFill/>
                </a:ln>
                <a:solidFill>
                  <a:prstClr val="black"/>
                </a:solidFill>
                <a:effectLst/>
                <a:uLnTx/>
                <a:uFillTx/>
                <a:latin typeface="Baskerville Old Face" pitchFamily="18" charset="0"/>
                <a:ea typeface="+mn-ea"/>
                <a:cs typeface="+mn-cs"/>
              </a:endParaRPr>
            </a:p>
          </p:txBody>
        </p:sp>
      </p:gr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73136">
            <a:off x="6845245" y="3415942"/>
            <a:ext cx="949581" cy="308424"/>
          </a:xfrm>
          <a:prstGeom prst="rect">
            <a:avLst/>
          </a:prstGeom>
        </p:spPr>
      </p:pic>
      <p:pic>
        <p:nvPicPr>
          <p:cNvPr id="3" name="Kép 2"/>
          <p:cNvPicPr>
            <a:picLocks noChangeAspect="1"/>
          </p:cNvPicPr>
          <p:nvPr/>
        </p:nvPicPr>
        <p:blipFill>
          <a:blip r:embed="rId4"/>
          <a:stretch>
            <a:fillRect/>
          </a:stretch>
        </p:blipFill>
        <p:spPr>
          <a:xfrm>
            <a:off x="301358" y="178561"/>
            <a:ext cx="1164437" cy="6767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
        <p:nvSpPr>
          <p:cNvPr id="4" name="Szövegdoboz 3"/>
          <p:cNvSpPr txBox="1"/>
          <p:nvPr/>
        </p:nvSpPr>
        <p:spPr>
          <a:xfrm>
            <a:off x="2693795" y="811663"/>
            <a:ext cx="5710465" cy="4093428"/>
          </a:xfrm>
          <a:prstGeom prst="rect">
            <a:avLst/>
          </a:prstGeom>
          <a:noFill/>
        </p:spPr>
        <p:txBody>
          <a:bodyPr wrap="square" rtlCol="0">
            <a:spAutoFit/>
          </a:bodyPr>
          <a:lstStyle/>
          <a:p>
            <a:pPr algn="ctr"/>
            <a:r>
              <a:rPr lang="hu-HU" sz="2000" b="1" dirty="0" err="1" smtClean="0">
                <a:solidFill>
                  <a:schemeClr val="tx1">
                    <a:lumMod val="50000"/>
                    <a:lumOff val="50000"/>
                  </a:schemeClr>
                </a:solidFill>
              </a:rPr>
              <a:t>What</a:t>
            </a:r>
            <a:r>
              <a:rPr lang="hu-HU" sz="2000" b="1" dirty="0" smtClean="0">
                <a:solidFill>
                  <a:schemeClr val="tx1">
                    <a:lumMod val="50000"/>
                    <a:lumOff val="50000"/>
                  </a:schemeClr>
                </a:solidFill>
              </a:rPr>
              <a:t> is </a:t>
            </a:r>
            <a:r>
              <a:rPr lang="hu-HU" sz="2000" b="1" dirty="0" err="1" smtClean="0">
                <a:solidFill>
                  <a:schemeClr val="tx1">
                    <a:lumMod val="50000"/>
                    <a:lumOff val="50000"/>
                  </a:schemeClr>
                </a:solidFill>
              </a:rPr>
              <a:t>the</a:t>
            </a:r>
            <a:r>
              <a:rPr lang="hu-HU" sz="2000" b="1" dirty="0" smtClean="0">
                <a:solidFill>
                  <a:schemeClr val="tx1">
                    <a:lumMod val="50000"/>
                    <a:lumOff val="50000"/>
                  </a:schemeClr>
                </a:solidFill>
              </a:rPr>
              <a:t> </a:t>
            </a:r>
            <a:r>
              <a:rPr lang="hu-HU" sz="2000" b="1" dirty="0" err="1" smtClean="0">
                <a:solidFill>
                  <a:schemeClr val="tx1">
                    <a:lumMod val="50000"/>
                    <a:lumOff val="50000"/>
                  </a:schemeClr>
                </a:solidFill>
              </a:rPr>
              <a:t>motto</a:t>
            </a:r>
            <a:r>
              <a:rPr lang="hu-HU" sz="2000" b="1" dirty="0" smtClean="0">
                <a:solidFill>
                  <a:schemeClr val="tx1">
                    <a:lumMod val="50000"/>
                    <a:lumOff val="50000"/>
                  </a:schemeClr>
                </a:solidFill>
              </a:rPr>
              <a:t> of </a:t>
            </a:r>
            <a:r>
              <a:rPr lang="hu-HU" sz="2000" b="1" dirty="0" err="1" smtClean="0">
                <a:solidFill>
                  <a:schemeClr val="tx1">
                    <a:lumMod val="50000"/>
                    <a:lumOff val="50000"/>
                  </a:schemeClr>
                </a:solidFill>
              </a:rPr>
              <a:t>the</a:t>
            </a:r>
            <a:r>
              <a:rPr lang="hu-HU" sz="2000" b="1" dirty="0" smtClean="0">
                <a:solidFill>
                  <a:schemeClr val="tx1">
                    <a:lumMod val="50000"/>
                    <a:lumOff val="50000"/>
                  </a:schemeClr>
                </a:solidFill>
              </a:rPr>
              <a:t> EU? </a:t>
            </a:r>
          </a:p>
          <a:p>
            <a:pPr algn="ctr">
              <a:lnSpc>
                <a:spcPct val="150000"/>
              </a:lnSpc>
            </a:pP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a) </a:t>
            </a:r>
            <a:r>
              <a:rPr lang="hu-HU" sz="2000" dirty="0" err="1" smtClean="0">
                <a:solidFill>
                  <a:schemeClr val="tx1">
                    <a:lumMod val="50000"/>
                    <a:lumOff val="50000"/>
                  </a:schemeClr>
                </a:solidFill>
              </a:rPr>
              <a:t>All</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for</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one</a:t>
            </a:r>
            <a:r>
              <a:rPr lang="hu-HU" sz="2000" dirty="0" smtClean="0">
                <a:solidFill>
                  <a:schemeClr val="tx1">
                    <a:lumMod val="50000"/>
                    <a:lumOff val="50000"/>
                  </a:schemeClr>
                </a:solidFill>
              </a:rPr>
              <a:t> and </a:t>
            </a:r>
            <a:r>
              <a:rPr lang="hu-HU" sz="2000" dirty="0" err="1" smtClean="0">
                <a:solidFill>
                  <a:schemeClr val="tx1">
                    <a:lumMod val="50000"/>
                    <a:lumOff val="50000"/>
                  </a:schemeClr>
                </a:solidFill>
              </a:rPr>
              <a:t>one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for</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all</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b) </a:t>
            </a:r>
            <a:r>
              <a:rPr lang="hu-HU" sz="2000" dirty="0" err="1" smtClean="0">
                <a:solidFill>
                  <a:schemeClr val="tx1">
                    <a:lumMod val="50000"/>
                    <a:lumOff val="50000"/>
                  </a:schemeClr>
                </a:solidFill>
              </a:rPr>
              <a:t>Liberty</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Equality</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Fraternity</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c) United </a:t>
            </a:r>
            <a:r>
              <a:rPr lang="hu-HU" sz="2000" dirty="0" err="1" smtClean="0">
                <a:solidFill>
                  <a:schemeClr val="tx1">
                    <a:lumMod val="50000"/>
                    <a:lumOff val="50000"/>
                  </a:schemeClr>
                </a:solidFill>
              </a:rPr>
              <a:t>in</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Diversity</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d) </a:t>
            </a:r>
            <a:r>
              <a:rPr lang="hu-HU" sz="2000" dirty="0" err="1" smtClean="0">
                <a:solidFill>
                  <a:schemeClr val="tx1">
                    <a:lumMod val="50000"/>
                    <a:lumOff val="50000"/>
                  </a:schemeClr>
                </a:solidFill>
              </a:rPr>
              <a:t>Make</a:t>
            </a:r>
            <a:r>
              <a:rPr lang="hu-HU" sz="2000" dirty="0" smtClean="0">
                <a:solidFill>
                  <a:schemeClr val="tx1">
                    <a:lumMod val="50000"/>
                    <a:lumOff val="50000"/>
                  </a:schemeClr>
                </a:solidFill>
              </a:rPr>
              <a:t> love </a:t>
            </a:r>
            <a:r>
              <a:rPr lang="hu-HU" sz="2000" dirty="0" err="1" smtClean="0">
                <a:solidFill>
                  <a:schemeClr val="tx1">
                    <a:lumMod val="50000"/>
                    <a:lumOff val="50000"/>
                  </a:schemeClr>
                </a:solidFill>
              </a:rPr>
              <a:t>not</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war</a:t>
            </a:r>
            <a:endParaRPr lang="hu-HU" sz="2000" dirty="0" smtClean="0">
              <a:solidFill>
                <a:schemeClr val="tx1">
                  <a:lumMod val="50000"/>
                  <a:lumOff val="50000"/>
                </a:schemeClr>
              </a:solidFill>
            </a:endParaRPr>
          </a:p>
          <a:p>
            <a:pPr>
              <a:lnSpc>
                <a:spcPct val="150000"/>
              </a:lnSpc>
            </a:pPr>
            <a:endParaRPr lang="hu-HU" sz="2000" dirty="0" smtClean="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p:txBody>
      </p:sp>
      <p:sp>
        <p:nvSpPr>
          <p:cNvPr id="5" name="Szövegdoboz 4"/>
          <p:cNvSpPr txBox="1"/>
          <p:nvPr/>
        </p:nvSpPr>
        <p:spPr>
          <a:xfrm>
            <a:off x="400691" y="1684962"/>
            <a:ext cx="1900720" cy="2549530"/>
          </a:xfrm>
          <a:prstGeom prst="rect">
            <a:avLst/>
          </a:prstGeom>
          <a:noFill/>
        </p:spPr>
        <p:txBody>
          <a:bodyPr wrap="square" rtlCol="0">
            <a:spAutoFit/>
          </a:bodyPr>
          <a:lstStyle/>
          <a:p>
            <a:endParaRPr lang="hu-HU" dirty="0"/>
          </a:p>
        </p:txBody>
      </p:sp>
      <p:sp>
        <p:nvSpPr>
          <p:cNvPr id="2" name="Szövegdoboz 1"/>
          <p:cNvSpPr txBox="1"/>
          <p:nvPr/>
        </p:nvSpPr>
        <p:spPr>
          <a:xfrm>
            <a:off x="2301411" y="91643"/>
            <a:ext cx="6007642" cy="523220"/>
          </a:xfrm>
          <a:prstGeom prst="rect">
            <a:avLst/>
          </a:prstGeom>
          <a:noFill/>
        </p:spPr>
        <p:txBody>
          <a:bodyPr wrap="square" rtlCol="0">
            <a:spAutoFit/>
          </a:bodyPr>
          <a:lstStyle/>
          <a:p>
            <a:pPr algn="ctr"/>
            <a:r>
              <a:rPr lang="hu-HU" sz="2800" dirty="0" err="1" smtClean="0">
                <a:ln w="0"/>
                <a:solidFill>
                  <a:schemeClr val="accent1"/>
                </a:solidFill>
                <a:effectLst>
                  <a:outerShdw blurRad="38100" dist="25400" dir="5400000" algn="ctr" rotWithShape="0">
                    <a:srgbClr val="6E747A">
                      <a:alpha val="43000"/>
                    </a:srgbClr>
                  </a:outerShdw>
                </a:effectLst>
              </a:rPr>
              <a:t>Sample</a:t>
            </a:r>
            <a:r>
              <a:rPr lang="hu-HU" sz="2800" dirty="0" smtClean="0">
                <a:ln w="0"/>
                <a:solidFill>
                  <a:schemeClr val="accent1"/>
                </a:solidFill>
                <a:effectLst>
                  <a:outerShdw blurRad="38100" dist="25400" dir="5400000" algn="ctr" rotWithShape="0">
                    <a:srgbClr val="6E747A">
                      <a:alpha val="43000"/>
                    </a:srgbClr>
                  </a:outerShdw>
                </a:effectLst>
              </a:rPr>
              <a:t> </a:t>
            </a:r>
            <a:r>
              <a:rPr lang="hu-HU" sz="2800" dirty="0" err="1" smtClean="0">
                <a:ln w="0"/>
                <a:solidFill>
                  <a:schemeClr val="accent1"/>
                </a:solidFill>
                <a:effectLst>
                  <a:outerShdw blurRad="38100" dist="25400" dir="5400000" algn="ctr" rotWithShape="0">
                    <a:srgbClr val="6E747A">
                      <a:alpha val="43000"/>
                    </a:srgbClr>
                  </a:outerShdw>
                </a:effectLst>
              </a:rPr>
              <a:t>questions</a:t>
            </a:r>
            <a:r>
              <a:rPr lang="hu-HU" sz="2800" dirty="0" smtClean="0">
                <a:ln w="0"/>
                <a:solidFill>
                  <a:schemeClr val="accent1"/>
                </a:solidFill>
                <a:effectLst>
                  <a:outerShdw blurRad="38100" dist="25400" dir="5400000" algn="ctr" rotWithShape="0">
                    <a:srgbClr val="6E747A">
                      <a:alpha val="43000"/>
                    </a:srgbClr>
                  </a:outerShdw>
                </a:effectLst>
              </a:rPr>
              <a:t> </a:t>
            </a:r>
            <a:endParaRPr lang="hu-HU" sz="2800" dirty="0">
              <a:ln w="0"/>
              <a:solidFill>
                <a:schemeClr val="accent1"/>
              </a:solidFill>
              <a:effectLst>
                <a:outerShdw blurRad="38100" dist="25400" dir="5400000" algn="ctr" rotWithShape="0">
                  <a:srgbClr val="6E747A">
                    <a:alpha val="43000"/>
                  </a:srgbClr>
                </a:outerShdw>
              </a:effectLst>
            </a:endParaRPr>
          </a:p>
        </p:txBody>
      </p:sp>
      <p:pic>
        <p:nvPicPr>
          <p:cNvPr id="7" name="Kép 6"/>
          <p:cNvPicPr>
            <a:picLocks noChangeAspect="1"/>
          </p:cNvPicPr>
          <p:nvPr/>
        </p:nvPicPr>
        <p:blipFill>
          <a:blip r:embed="rId2"/>
          <a:stretch>
            <a:fillRect/>
          </a:stretch>
        </p:blipFill>
        <p:spPr>
          <a:xfrm>
            <a:off x="305496" y="1840257"/>
            <a:ext cx="3373892" cy="1642682"/>
          </a:xfrm>
          <a:prstGeom prst="rect">
            <a:avLst/>
          </a:prstGeom>
        </p:spPr>
      </p:pic>
      <p:pic>
        <p:nvPicPr>
          <p:cNvPr id="6" name="Kép 5"/>
          <p:cNvPicPr>
            <a:picLocks noChangeAspect="1"/>
          </p:cNvPicPr>
          <p:nvPr/>
        </p:nvPicPr>
        <p:blipFill>
          <a:blip r:embed="rId3"/>
          <a:stretch>
            <a:fillRect/>
          </a:stretch>
        </p:blipFill>
        <p:spPr>
          <a:xfrm>
            <a:off x="106149" y="4466785"/>
            <a:ext cx="1164437" cy="676715"/>
          </a:xfrm>
          <a:prstGeom prst="rect">
            <a:avLst/>
          </a:prstGeom>
        </p:spPr>
      </p:pic>
    </p:spTree>
    <p:extLst>
      <p:ext uri="{BB962C8B-B14F-4D97-AF65-F5344CB8AC3E}">
        <p14:creationId xmlns:p14="http://schemas.microsoft.com/office/powerpoint/2010/main" val="76878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
        <p:nvSpPr>
          <p:cNvPr id="4" name="Szövegdoboz 3"/>
          <p:cNvSpPr txBox="1"/>
          <p:nvPr/>
        </p:nvSpPr>
        <p:spPr>
          <a:xfrm>
            <a:off x="2080129" y="688373"/>
            <a:ext cx="6450205" cy="4555093"/>
          </a:xfrm>
          <a:prstGeom prst="rect">
            <a:avLst/>
          </a:prstGeom>
          <a:noFill/>
        </p:spPr>
        <p:txBody>
          <a:bodyPr wrap="square" rtlCol="0">
            <a:spAutoFit/>
          </a:bodyPr>
          <a:lstStyle/>
          <a:p>
            <a:pPr algn="ctr"/>
            <a:r>
              <a:rPr lang="en-US" sz="2000" b="1" dirty="0">
                <a:solidFill>
                  <a:schemeClr val="tx1">
                    <a:lumMod val="50000"/>
                    <a:lumOff val="50000"/>
                  </a:schemeClr>
                </a:solidFill>
              </a:rPr>
              <a:t>Every year the EU celebrates its birthday on 9 May.</a:t>
            </a:r>
          </a:p>
          <a:p>
            <a:pPr algn="ctr"/>
            <a:r>
              <a:rPr lang="en-US" sz="2000" b="1" dirty="0">
                <a:solidFill>
                  <a:schemeClr val="tx1">
                    <a:lumMod val="50000"/>
                    <a:lumOff val="50000"/>
                  </a:schemeClr>
                </a:solidFill>
              </a:rPr>
              <a:t>What is the name of the man who, on 9 May 1950, put forward the plan considered to be the beginning of what is now the European Union?</a:t>
            </a:r>
          </a:p>
          <a:p>
            <a:pPr algn="ctr">
              <a:lnSpc>
                <a:spcPct val="150000"/>
              </a:lnSpc>
            </a:pPr>
            <a:endParaRPr lang="hu-HU" sz="2000" dirty="0" smtClean="0">
              <a:solidFill>
                <a:schemeClr val="tx1">
                  <a:lumMod val="50000"/>
                  <a:lumOff val="50000"/>
                </a:schemeClr>
              </a:solidFill>
            </a:endParaRPr>
          </a:p>
          <a:p>
            <a:pPr marL="457200" indent="-457200" algn="ctr">
              <a:lnSpc>
                <a:spcPct val="150000"/>
              </a:lnSpc>
              <a:buAutoNum type="alphaLcParenR"/>
            </a:pPr>
            <a:r>
              <a:rPr lang="hu-HU" sz="2000" dirty="0" err="1" smtClean="0">
                <a:solidFill>
                  <a:schemeClr val="tx1">
                    <a:lumMod val="50000"/>
                    <a:lumOff val="50000"/>
                  </a:schemeClr>
                </a:solidFill>
              </a:rPr>
              <a:t>Alcide</a:t>
            </a:r>
            <a:r>
              <a:rPr lang="hu-HU" sz="2000" dirty="0" smtClean="0">
                <a:solidFill>
                  <a:schemeClr val="tx1">
                    <a:lumMod val="50000"/>
                    <a:lumOff val="50000"/>
                  </a:schemeClr>
                </a:solidFill>
              </a:rPr>
              <a:t> </a:t>
            </a:r>
            <a:r>
              <a:rPr lang="hu-HU" sz="2000" dirty="0">
                <a:solidFill>
                  <a:schemeClr val="tx1">
                    <a:lumMod val="50000"/>
                    <a:lumOff val="50000"/>
                  </a:schemeClr>
                </a:solidFill>
              </a:rPr>
              <a:t>De </a:t>
            </a:r>
            <a:r>
              <a:rPr lang="hu-HU" sz="2000" dirty="0" err="1" smtClean="0">
                <a:solidFill>
                  <a:schemeClr val="tx1">
                    <a:lumMod val="50000"/>
                    <a:lumOff val="50000"/>
                  </a:schemeClr>
                </a:solidFill>
              </a:rPr>
              <a:t>Gasperi</a:t>
            </a:r>
            <a:endParaRPr lang="hu-HU" sz="2000" dirty="0" smtClean="0">
              <a:solidFill>
                <a:schemeClr val="tx1">
                  <a:lumMod val="50000"/>
                  <a:lumOff val="50000"/>
                </a:schemeClr>
              </a:solidFill>
            </a:endParaRPr>
          </a:p>
          <a:p>
            <a:pPr marL="457200" indent="-457200" algn="ctr">
              <a:lnSpc>
                <a:spcPct val="150000"/>
              </a:lnSpc>
              <a:buAutoNum type="alphaLcParenR"/>
            </a:pPr>
            <a:r>
              <a:rPr lang="hu-HU" sz="2000" dirty="0">
                <a:solidFill>
                  <a:schemeClr val="tx1">
                    <a:lumMod val="50000"/>
                    <a:lumOff val="50000"/>
                  </a:schemeClr>
                </a:solidFill>
              </a:rPr>
              <a:t>Robert </a:t>
            </a:r>
            <a:r>
              <a:rPr lang="hu-HU" sz="2000" dirty="0" err="1">
                <a:solidFill>
                  <a:schemeClr val="tx1">
                    <a:lumMod val="50000"/>
                    <a:lumOff val="50000"/>
                  </a:schemeClr>
                </a:solidFill>
              </a:rPr>
              <a:t>Schuman</a:t>
            </a:r>
            <a:r>
              <a:rPr lang="hu-HU" sz="2000" dirty="0">
                <a:solidFill>
                  <a:schemeClr val="tx1">
                    <a:lumMod val="50000"/>
                    <a:lumOff val="50000"/>
                  </a:schemeClr>
                </a:solidFill>
              </a:rPr>
              <a:t> </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c) </a:t>
            </a:r>
            <a:r>
              <a:rPr lang="hu-HU" sz="2000" dirty="0">
                <a:solidFill>
                  <a:schemeClr val="tx1">
                    <a:lumMod val="50000"/>
                    <a:lumOff val="50000"/>
                  </a:schemeClr>
                </a:solidFill>
              </a:rPr>
              <a:t>Konrad </a:t>
            </a:r>
            <a:r>
              <a:rPr lang="hu-HU" sz="2000" dirty="0" smtClean="0">
                <a:solidFill>
                  <a:schemeClr val="tx1">
                    <a:lumMod val="50000"/>
                    <a:lumOff val="50000"/>
                  </a:schemeClr>
                </a:solidFill>
              </a:rPr>
              <a:t>Adenauer</a:t>
            </a:r>
            <a:endParaRPr lang="hu-HU" sz="2000" dirty="0">
              <a:solidFill>
                <a:schemeClr val="tx1">
                  <a:lumMod val="50000"/>
                  <a:lumOff val="50000"/>
                </a:schemeClr>
              </a:solidFill>
            </a:endParaRPr>
          </a:p>
          <a:p>
            <a:r>
              <a:rPr lang="en-US" sz="1200" dirty="0">
                <a:solidFill>
                  <a:schemeClr val="tx1">
                    <a:lumMod val="50000"/>
                    <a:lumOff val="50000"/>
                  </a:schemeClr>
                </a:solidFill>
              </a:rPr>
              <a:t>Europe Day</a:t>
            </a:r>
          </a:p>
          <a:p>
            <a:r>
              <a:rPr lang="en-US" sz="1200" dirty="0">
                <a:solidFill>
                  <a:schemeClr val="tx1">
                    <a:lumMod val="50000"/>
                    <a:lumOff val="50000"/>
                  </a:schemeClr>
                </a:solidFill>
              </a:rPr>
              <a:t>Today’s European Union can be traced back to the proposal for the production of coal and steel to be jointly managed, presented on 9 May 1950 by France’s then foreign minister Robert Schuman. By deciding together what to do with Europe's coal and steel, no single nation could build weapons without the other nations knowing about it</a:t>
            </a:r>
          </a:p>
          <a:p>
            <a:pPr>
              <a:lnSpc>
                <a:spcPct val="150000"/>
              </a:lnSpc>
            </a:pPr>
            <a:endParaRPr lang="hu-HU" sz="2000" dirty="0">
              <a:solidFill>
                <a:schemeClr val="tx1">
                  <a:lumMod val="50000"/>
                  <a:lumOff val="50000"/>
                </a:schemeClr>
              </a:solidFill>
            </a:endParaRPr>
          </a:p>
        </p:txBody>
      </p:sp>
      <p:sp>
        <p:nvSpPr>
          <p:cNvPr id="5" name="Szövegdoboz 4"/>
          <p:cNvSpPr txBox="1"/>
          <p:nvPr/>
        </p:nvSpPr>
        <p:spPr>
          <a:xfrm>
            <a:off x="400691" y="1643866"/>
            <a:ext cx="1900720" cy="2549530"/>
          </a:xfrm>
          <a:prstGeom prst="rect">
            <a:avLst/>
          </a:prstGeom>
          <a:noFill/>
        </p:spPr>
        <p:txBody>
          <a:bodyPr wrap="square" rtlCol="0">
            <a:spAutoFit/>
          </a:bodyPr>
          <a:lstStyle/>
          <a:p>
            <a:endParaRPr lang="hu-HU" dirty="0"/>
          </a:p>
        </p:txBody>
      </p:sp>
      <p:sp>
        <p:nvSpPr>
          <p:cNvPr id="2" name="Szövegdoboz 1"/>
          <p:cNvSpPr txBox="1"/>
          <p:nvPr/>
        </p:nvSpPr>
        <p:spPr>
          <a:xfrm>
            <a:off x="2301411" y="91643"/>
            <a:ext cx="6007642" cy="523220"/>
          </a:xfrm>
          <a:prstGeom prst="rect">
            <a:avLst/>
          </a:prstGeom>
          <a:noFill/>
        </p:spPr>
        <p:txBody>
          <a:bodyPr wrap="square" rtlCol="0">
            <a:spAutoFit/>
          </a:bodyPr>
          <a:lstStyle/>
          <a:p>
            <a:pPr algn="ctr"/>
            <a:r>
              <a:rPr lang="hu-HU" sz="2800" dirty="0" err="1" smtClean="0">
                <a:ln w="0"/>
                <a:solidFill>
                  <a:schemeClr val="accent1"/>
                </a:solidFill>
                <a:effectLst>
                  <a:outerShdw blurRad="38100" dist="25400" dir="5400000" algn="ctr" rotWithShape="0">
                    <a:srgbClr val="6E747A">
                      <a:alpha val="43000"/>
                    </a:srgbClr>
                  </a:outerShdw>
                </a:effectLst>
              </a:rPr>
              <a:t>Sample</a:t>
            </a:r>
            <a:r>
              <a:rPr lang="hu-HU" sz="2800" dirty="0" smtClean="0">
                <a:ln w="0"/>
                <a:solidFill>
                  <a:schemeClr val="accent1"/>
                </a:solidFill>
                <a:effectLst>
                  <a:outerShdw blurRad="38100" dist="25400" dir="5400000" algn="ctr" rotWithShape="0">
                    <a:srgbClr val="6E747A">
                      <a:alpha val="43000"/>
                    </a:srgbClr>
                  </a:outerShdw>
                </a:effectLst>
              </a:rPr>
              <a:t> </a:t>
            </a:r>
            <a:r>
              <a:rPr lang="hu-HU" sz="2800" dirty="0" err="1" smtClean="0">
                <a:ln w="0"/>
                <a:solidFill>
                  <a:schemeClr val="accent1"/>
                </a:solidFill>
                <a:effectLst>
                  <a:outerShdw blurRad="38100" dist="25400" dir="5400000" algn="ctr" rotWithShape="0">
                    <a:srgbClr val="6E747A">
                      <a:alpha val="43000"/>
                    </a:srgbClr>
                  </a:outerShdw>
                </a:effectLst>
              </a:rPr>
              <a:t>questions</a:t>
            </a:r>
            <a:r>
              <a:rPr lang="hu-HU" sz="2800" dirty="0" smtClean="0">
                <a:ln w="0"/>
                <a:solidFill>
                  <a:schemeClr val="accent1"/>
                </a:solidFill>
                <a:effectLst>
                  <a:outerShdw blurRad="38100" dist="25400" dir="5400000" algn="ctr" rotWithShape="0">
                    <a:srgbClr val="6E747A">
                      <a:alpha val="43000"/>
                    </a:srgbClr>
                  </a:outerShdw>
                </a:effectLst>
              </a:rPr>
              <a:t> </a:t>
            </a:r>
            <a:endParaRPr lang="hu-HU" sz="2800" dirty="0">
              <a:ln w="0"/>
              <a:solidFill>
                <a:schemeClr val="accent1"/>
              </a:solidFill>
              <a:effectLst>
                <a:outerShdw blurRad="38100" dist="25400" dir="5400000" algn="ctr" rotWithShape="0">
                  <a:srgbClr val="6E747A">
                    <a:alpha val="43000"/>
                  </a:srgbClr>
                </a:outerShdw>
              </a:effectLst>
            </a:endParaRPr>
          </a:p>
        </p:txBody>
      </p:sp>
      <p:pic>
        <p:nvPicPr>
          <p:cNvPr id="6" name="Kép 5"/>
          <p:cNvPicPr>
            <a:picLocks noChangeAspect="1"/>
          </p:cNvPicPr>
          <p:nvPr/>
        </p:nvPicPr>
        <p:blipFill>
          <a:blip r:embed="rId3"/>
          <a:stretch>
            <a:fillRect/>
          </a:stretch>
        </p:blipFill>
        <p:spPr>
          <a:xfrm>
            <a:off x="0" y="4466785"/>
            <a:ext cx="1164437" cy="676715"/>
          </a:xfrm>
          <a:prstGeom prst="rect">
            <a:avLst/>
          </a:prstGeom>
        </p:spPr>
      </p:pic>
    </p:spTree>
    <p:extLst>
      <p:ext uri="{BB962C8B-B14F-4D97-AF65-F5344CB8AC3E}">
        <p14:creationId xmlns:p14="http://schemas.microsoft.com/office/powerpoint/2010/main" val="340007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
        <p:nvSpPr>
          <p:cNvPr id="4" name="Szövegdoboz 3"/>
          <p:cNvSpPr txBox="1"/>
          <p:nvPr/>
        </p:nvSpPr>
        <p:spPr>
          <a:xfrm>
            <a:off x="1109609" y="1297733"/>
            <a:ext cx="7168622" cy="33239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hu-HU" sz="2000" dirty="0" err="1" smtClean="0">
                <a:solidFill>
                  <a:schemeClr val="tx1">
                    <a:lumMod val="50000"/>
                    <a:lumOff val="50000"/>
                  </a:schemeClr>
                </a:solidFill>
              </a:rPr>
              <a:t>Date</a:t>
            </a:r>
            <a:r>
              <a:rPr lang="hu-HU" sz="2000" dirty="0" smtClean="0">
                <a:solidFill>
                  <a:schemeClr val="tx1">
                    <a:lumMod val="50000"/>
                    <a:lumOff val="50000"/>
                  </a:schemeClr>
                </a:solidFill>
              </a:rPr>
              <a:t>: 02/06/2021</a:t>
            </a:r>
          </a:p>
          <a:p>
            <a:pPr marL="342900" indent="-342900">
              <a:lnSpc>
                <a:spcPct val="150000"/>
              </a:lnSpc>
              <a:buFont typeface="Arial" panose="020B0604020202020204" pitchFamily="34" charset="0"/>
              <a:buChar char="•"/>
            </a:pPr>
            <a:r>
              <a:rPr lang="hu-HU" sz="2000" dirty="0" err="1" smtClean="0">
                <a:solidFill>
                  <a:schemeClr val="tx1">
                    <a:lumMod val="50000"/>
                    <a:lumOff val="50000"/>
                  </a:schemeClr>
                </a:solidFill>
              </a:rPr>
              <a:t>Venue</a:t>
            </a:r>
            <a:r>
              <a:rPr lang="hu-HU" sz="2000" dirty="0" smtClean="0">
                <a:solidFill>
                  <a:schemeClr val="tx1">
                    <a:lumMod val="50000"/>
                    <a:lumOff val="50000"/>
                  </a:schemeClr>
                </a:solidFill>
              </a:rPr>
              <a:t>: House of </a:t>
            </a:r>
            <a:r>
              <a:rPr lang="hu-HU" sz="2000" dirty="0" err="1" smtClean="0">
                <a:solidFill>
                  <a:schemeClr val="tx1">
                    <a:lumMod val="50000"/>
                    <a:lumOff val="50000"/>
                  </a:schemeClr>
                </a:solidFill>
              </a:rPr>
              <a:t>Civic</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Communities</a:t>
            </a:r>
            <a:endParaRPr lang="hu-HU" sz="2000" dirty="0" smtClean="0">
              <a:solidFill>
                <a:schemeClr val="tx1">
                  <a:lumMod val="50000"/>
                  <a:lumOff val="50000"/>
                </a:schemeClr>
              </a:solidFill>
            </a:endParaRPr>
          </a:p>
          <a:p>
            <a:pPr marL="342900" indent="-342900">
              <a:lnSpc>
                <a:spcPct val="150000"/>
              </a:lnSpc>
              <a:buFont typeface="Arial" panose="020B0604020202020204" pitchFamily="34" charset="0"/>
              <a:buChar char="•"/>
            </a:pPr>
            <a:r>
              <a:rPr lang="hu-HU" sz="2000" dirty="0" err="1" smtClean="0">
                <a:solidFill>
                  <a:schemeClr val="tx1">
                    <a:lumMod val="50000"/>
                    <a:lumOff val="50000"/>
                  </a:schemeClr>
                </a:solidFill>
              </a:rPr>
              <a:t>Participants</a:t>
            </a:r>
            <a:r>
              <a:rPr lang="hu-HU" sz="2000" dirty="0" smtClean="0">
                <a:solidFill>
                  <a:schemeClr val="tx1">
                    <a:lumMod val="50000"/>
                    <a:lumOff val="50000"/>
                  </a:schemeClr>
                </a:solidFill>
              </a:rPr>
              <a:t>: 12 </a:t>
            </a:r>
            <a:r>
              <a:rPr lang="hu-HU" sz="2000" dirty="0" err="1" smtClean="0">
                <a:solidFill>
                  <a:schemeClr val="tx1">
                    <a:lumMod val="50000"/>
                    <a:lumOff val="50000"/>
                  </a:schemeClr>
                </a:solidFill>
              </a:rPr>
              <a:t>pupils</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from</a:t>
            </a:r>
            <a:r>
              <a:rPr lang="hu-HU" sz="2000" dirty="0" smtClean="0">
                <a:solidFill>
                  <a:schemeClr val="tx1">
                    <a:lumMod val="50000"/>
                    <a:lumOff val="50000"/>
                  </a:schemeClr>
                </a:solidFill>
              </a:rPr>
              <a:t> Károly Simonyi </a:t>
            </a:r>
            <a:r>
              <a:rPr lang="hu-HU" sz="2000" dirty="0" err="1" smtClean="0">
                <a:solidFill>
                  <a:schemeClr val="tx1">
                    <a:lumMod val="50000"/>
                    <a:lumOff val="50000"/>
                  </a:schemeClr>
                </a:solidFill>
              </a:rPr>
              <a:t>Technical</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School</a:t>
            </a:r>
            <a:r>
              <a:rPr lang="hu-HU" sz="2000" dirty="0" smtClean="0">
                <a:solidFill>
                  <a:schemeClr val="tx1">
                    <a:lumMod val="50000"/>
                    <a:lumOff val="50000"/>
                  </a:schemeClr>
                </a:solidFill>
              </a:rPr>
              <a:t> and </a:t>
            </a:r>
            <a:r>
              <a:rPr lang="hu-HU" sz="2000" dirty="0" err="1" smtClean="0">
                <a:solidFill>
                  <a:schemeClr val="tx1">
                    <a:lumMod val="50000"/>
                    <a:lumOff val="50000"/>
                  </a:schemeClr>
                </a:solidFill>
              </a:rPr>
              <a:t>Vocational</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high</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School</a:t>
            </a:r>
            <a:r>
              <a:rPr lang="hu-HU" sz="2000" dirty="0" smtClean="0">
                <a:solidFill>
                  <a:schemeClr val="tx1">
                    <a:lumMod val="50000"/>
                    <a:lumOff val="50000"/>
                  </a:schemeClr>
                </a:solidFill>
              </a:rPr>
              <a:t> (14-17 </a:t>
            </a:r>
            <a:r>
              <a:rPr lang="hu-HU" sz="2000" dirty="0" err="1" smtClean="0">
                <a:solidFill>
                  <a:schemeClr val="tx1">
                    <a:lumMod val="50000"/>
                    <a:lumOff val="50000"/>
                  </a:schemeClr>
                </a:solidFill>
              </a:rPr>
              <a:t>years</a:t>
            </a:r>
            <a:r>
              <a:rPr lang="hu-HU" sz="2000" dirty="0" smtClean="0">
                <a:solidFill>
                  <a:schemeClr val="tx1">
                    <a:lumMod val="50000"/>
                    <a:lumOff val="50000"/>
                  </a:schemeClr>
                </a:solidFill>
              </a:rPr>
              <a:t> old) </a:t>
            </a:r>
          </a:p>
          <a:p>
            <a:pPr marL="342900" indent="-342900">
              <a:lnSpc>
                <a:spcPct val="150000"/>
              </a:lnSpc>
              <a:buFont typeface="Arial" panose="020B0604020202020204" pitchFamily="34" charset="0"/>
              <a:buChar char="•"/>
            </a:pPr>
            <a:r>
              <a:rPr lang="hu-HU" sz="2000" dirty="0" err="1" smtClean="0">
                <a:solidFill>
                  <a:schemeClr val="tx1">
                    <a:lumMod val="50000"/>
                    <a:lumOff val="50000"/>
                  </a:schemeClr>
                </a:solidFill>
              </a:rPr>
              <a:t>Duration</a:t>
            </a:r>
            <a:r>
              <a:rPr lang="hu-HU" sz="2000" dirty="0" smtClean="0">
                <a:solidFill>
                  <a:schemeClr val="tx1">
                    <a:lumMod val="50000"/>
                    <a:lumOff val="50000"/>
                  </a:schemeClr>
                </a:solidFill>
              </a:rPr>
              <a:t>: 90 </a:t>
            </a:r>
            <a:r>
              <a:rPr lang="hu-HU" sz="2000" dirty="0" err="1" smtClean="0">
                <a:solidFill>
                  <a:schemeClr val="tx1">
                    <a:lumMod val="50000"/>
                    <a:lumOff val="50000"/>
                  </a:schemeClr>
                </a:solidFill>
              </a:rPr>
              <a:t>minutes</a:t>
            </a:r>
            <a:endParaRPr lang="hu-HU" sz="2000" dirty="0" smtClean="0">
              <a:solidFill>
                <a:schemeClr val="tx1">
                  <a:lumMod val="50000"/>
                  <a:lumOff val="50000"/>
                </a:schemeClr>
              </a:solidFill>
            </a:endParaRPr>
          </a:p>
          <a:p>
            <a:pPr marL="342900" indent="-342900">
              <a:lnSpc>
                <a:spcPct val="150000"/>
              </a:lnSpc>
              <a:buFont typeface="Arial" panose="020B0604020202020204" pitchFamily="34" charset="0"/>
              <a:buChar char="•"/>
            </a:pPr>
            <a:r>
              <a:rPr lang="hu-HU" sz="2000" dirty="0" err="1" smtClean="0">
                <a:solidFill>
                  <a:schemeClr val="tx1">
                    <a:lumMod val="50000"/>
                    <a:lumOff val="50000"/>
                  </a:schemeClr>
                </a:solidFill>
              </a:rPr>
              <a:t>Participants</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were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divided</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into</a:t>
            </a:r>
            <a:r>
              <a:rPr lang="hu-HU" sz="2000" dirty="0" smtClean="0">
                <a:solidFill>
                  <a:schemeClr val="tx1">
                    <a:lumMod val="50000"/>
                    <a:lumOff val="50000"/>
                  </a:schemeClr>
                </a:solidFill>
              </a:rPr>
              <a:t> 4 </a:t>
            </a:r>
            <a:r>
              <a:rPr lang="hu-HU" sz="2000" dirty="0" err="1" smtClean="0">
                <a:solidFill>
                  <a:schemeClr val="tx1">
                    <a:lumMod val="50000"/>
                    <a:lumOff val="50000"/>
                  </a:schemeClr>
                </a:solidFill>
              </a:rPr>
              <a:t>groups</a:t>
            </a:r>
            <a:endParaRPr lang="hu-HU" sz="2000" dirty="0" smtClean="0">
              <a:solidFill>
                <a:schemeClr val="tx1">
                  <a:lumMod val="50000"/>
                  <a:lumOff val="50000"/>
                </a:schemeClr>
              </a:solidFill>
            </a:endParaRPr>
          </a:p>
          <a:p>
            <a:pPr marL="342900" indent="-342900">
              <a:lnSpc>
                <a:spcPct val="150000"/>
              </a:lnSpc>
              <a:buFont typeface="Arial" panose="020B0604020202020204" pitchFamily="34" charset="0"/>
              <a:buChar char="•"/>
            </a:pPr>
            <a:endParaRPr lang="hu-HU" sz="2000" dirty="0" smtClean="0">
              <a:solidFill>
                <a:schemeClr val="tx1">
                  <a:lumMod val="50000"/>
                  <a:lumOff val="50000"/>
                </a:schemeClr>
              </a:solidFill>
            </a:endParaRPr>
          </a:p>
        </p:txBody>
      </p:sp>
      <p:sp>
        <p:nvSpPr>
          <p:cNvPr id="2" name="Szövegdoboz 1"/>
          <p:cNvSpPr txBox="1"/>
          <p:nvPr/>
        </p:nvSpPr>
        <p:spPr>
          <a:xfrm>
            <a:off x="1891443" y="91643"/>
            <a:ext cx="4591550" cy="523220"/>
          </a:xfrm>
          <a:prstGeom prst="rect">
            <a:avLst/>
          </a:prstGeom>
          <a:noFill/>
        </p:spPr>
        <p:txBody>
          <a:bodyPr wrap="square" rtlCol="0">
            <a:spAutoFit/>
          </a:bodyPr>
          <a:lstStyle/>
          <a:p>
            <a:pPr algn="ctr"/>
            <a:r>
              <a:rPr lang="hu-HU" sz="2800" dirty="0" err="1" smtClean="0">
                <a:ln w="0"/>
                <a:solidFill>
                  <a:schemeClr val="accent1"/>
                </a:solidFill>
                <a:effectLst>
                  <a:outerShdw blurRad="38100" dist="25400" dir="5400000" algn="ctr" rotWithShape="0">
                    <a:srgbClr val="6E747A">
                      <a:alpha val="43000"/>
                    </a:srgbClr>
                  </a:outerShdw>
                </a:effectLst>
              </a:rPr>
              <a:t>First</a:t>
            </a:r>
            <a:r>
              <a:rPr lang="hu-HU" sz="2800" dirty="0" smtClean="0">
                <a:ln w="0"/>
                <a:solidFill>
                  <a:schemeClr val="accent1"/>
                </a:solidFill>
                <a:effectLst>
                  <a:outerShdw blurRad="38100" dist="25400" dir="5400000" algn="ctr" rotWithShape="0">
                    <a:srgbClr val="6E747A">
                      <a:alpha val="43000"/>
                    </a:srgbClr>
                  </a:outerShdw>
                </a:effectLst>
              </a:rPr>
              <a:t> Piloting</a:t>
            </a:r>
            <a:endParaRPr lang="hu-HU" sz="2800" dirty="0">
              <a:ln w="0"/>
              <a:solidFill>
                <a:schemeClr val="accent1"/>
              </a:solidFill>
              <a:effectLst>
                <a:outerShdw blurRad="38100" dist="25400" dir="5400000" algn="ctr" rotWithShape="0">
                  <a:srgbClr val="6E747A">
                    <a:alpha val="43000"/>
                  </a:srgbClr>
                </a:outerShdw>
              </a:effectLst>
            </a:endParaRPr>
          </a:p>
        </p:txBody>
      </p:sp>
      <p:pic>
        <p:nvPicPr>
          <p:cNvPr id="5" name="Kép 4"/>
          <p:cNvPicPr>
            <a:picLocks noChangeAspect="1"/>
          </p:cNvPicPr>
          <p:nvPr/>
        </p:nvPicPr>
        <p:blipFill>
          <a:blip r:embed="rId2"/>
          <a:stretch>
            <a:fillRect/>
          </a:stretch>
        </p:blipFill>
        <p:spPr>
          <a:xfrm>
            <a:off x="0" y="4466785"/>
            <a:ext cx="1164437" cy="676715"/>
          </a:xfrm>
          <a:prstGeom prst="rect">
            <a:avLst/>
          </a:prstGeom>
        </p:spPr>
      </p:pic>
    </p:spTree>
    <p:extLst>
      <p:ext uri="{BB962C8B-B14F-4D97-AF65-F5344CB8AC3E}">
        <p14:creationId xmlns:p14="http://schemas.microsoft.com/office/powerpoint/2010/main" val="1648645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pic>
        <p:nvPicPr>
          <p:cNvPr id="11" name="Kép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076" y="1013258"/>
            <a:ext cx="3407842" cy="3407842"/>
          </a:xfrm>
          <a:prstGeom prst="rect">
            <a:avLst/>
          </a:prstGeom>
        </p:spPr>
      </p:pic>
      <p:pic>
        <p:nvPicPr>
          <p:cNvPr id="12" name="Kép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045" y="811663"/>
            <a:ext cx="3904181" cy="2928135"/>
          </a:xfrm>
          <a:prstGeom prst="rect">
            <a:avLst/>
          </a:prstGeom>
        </p:spPr>
      </p:pic>
      <p:pic>
        <p:nvPicPr>
          <p:cNvPr id="3" name="Kép 2"/>
          <p:cNvPicPr>
            <a:picLocks noChangeAspect="1"/>
          </p:cNvPicPr>
          <p:nvPr/>
        </p:nvPicPr>
        <p:blipFill>
          <a:blip r:embed="rId4"/>
          <a:stretch>
            <a:fillRect/>
          </a:stretch>
        </p:blipFill>
        <p:spPr>
          <a:xfrm>
            <a:off x="37639" y="4421100"/>
            <a:ext cx="1164437" cy="676715"/>
          </a:xfrm>
          <a:prstGeom prst="rect">
            <a:avLst/>
          </a:prstGeom>
        </p:spPr>
      </p:pic>
    </p:spTree>
    <p:extLst>
      <p:ext uri="{BB962C8B-B14F-4D97-AF65-F5344CB8AC3E}">
        <p14:creationId xmlns:p14="http://schemas.microsoft.com/office/powerpoint/2010/main" val="2151772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89" y="904126"/>
            <a:ext cx="4506932" cy="3380199"/>
          </a:xfrm>
          <a:prstGeom prst="rect">
            <a:avLst/>
          </a:prstGeo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343" y="196012"/>
            <a:ext cx="2312325" cy="4560924"/>
          </a:xfrm>
          <a:prstGeom prst="rect">
            <a:avLst/>
          </a:prstGeom>
        </p:spPr>
      </p:pic>
      <p:pic>
        <p:nvPicPr>
          <p:cNvPr id="5" name="Kép 4"/>
          <p:cNvPicPr>
            <a:picLocks noChangeAspect="1"/>
          </p:cNvPicPr>
          <p:nvPr/>
        </p:nvPicPr>
        <p:blipFill>
          <a:blip r:embed="rId4"/>
          <a:stretch>
            <a:fillRect/>
          </a:stretch>
        </p:blipFill>
        <p:spPr>
          <a:xfrm>
            <a:off x="0" y="4466785"/>
            <a:ext cx="1164437" cy="676715"/>
          </a:xfrm>
          <a:prstGeom prst="rect">
            <a:avLst/>
          </a:prstGeom>
        </p:spPr>
      </p:pic>
    </p:spTree>
    <p:extLst>
      <p:ext uri="{BB962C8B-B14F-4D97-AF65-F5344CB8AC3E}">
        <p14:creationId xmlns:p14="http://schemas.microsoft.com/office/powerpoint/2010/main" val="195634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
        <p:nvSpPr>
          <p:cNvPr id="3" name="Téglalap 2"/>
          <p:cNvSpPr/>
          <p:nvPr/>
        </p:nvSpPr>
        <p:spPr>
          <a:xfrm>
            <a:off x="3370292" y="110286"/>
            <a:ext cx="2537347" cy="523220"/>
          </a:xfrm>
          <a:prstGeom prst="rect">
            <a:avLst/>
          </a:prstGeom>
        </p:spPr>
        <p:txBody>
          <a:bodyPr wrap="square">
            <a:spAutoFit/>
          </a:bodyPr>
          <a:lstStyle/>
          <a:p>
            <a:pPr algn="ctr"/>
            <a:r>
              <a:rPr lang="hu-HU" sz="2800" dirty="0" err="1" smtClean="0">
                <a:ln w="0"/>
                <a:solidFill>
                  <a:schemeClr val="accent1"/>
                </a:solidFill>
                <a:effectLst>
                  <a:outerShdw blurRad="38100" dist="25400" dir="5400000" algn="ctr" rotWithShape="0">
                    <a:srgbClr val="6E747A">
                      <a:alpha val="43000"/>
                    </a:srgbClr>
                  </a:outerShdw>
                </a:effectLst>
              </a:rPr>
              <a:t>Conclusions</a:t>
            </a:r>
            <a:endParaRPr lang="hu-HU" sz="2800" dirty="0">
              <a:ln w="0"/>
              <a:solidFill>
                <a:schemeClr val="accent1"/>
              </a:solidFill>
              <a:effectLst>
                <a:outerShdw blurRad="38100" dist="25400" dir="5400000" algn="ctr" rotWithShape="0">
                  <a:srgbClr val="6E747A">
                    <a:alpha val="43000"/>
                  </a:srgbClr>
                </a:outerShdw>
              </a:effectLst>
            </a:endParaRPr>
          </a:p>
        </p:txBody>
      </p:sp>
      <p:sp>
        <p:nvSpPr>
          <p:cNvPr id="4" name="Téglalap 3"/>
          <p:cNvSpPr/>
          <p:nvPr/>
        </p:nvSpPr>
        <p:spPr>
          <a:xfrm>
            <a:off x="1243173" y="1263726"/>
            <a:ext cx="6524090"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hu-HU" sz="2000" dirty="0" smtClean="0">
                <a:solidFill>
                  <a:schemeClr val="tx1">
                    <a:lumMod val="50000"/>
                    <a:lumOff val="50000"/>
                  </a:schemeClr>
                </a:solidFill>
              </a:rPr>
              <a:t>The </a:t>
            </a:r>
            <a:r>
              <a:rPr lang="hu-HU" sz="2000" dirty="0" err="1" smtClean="0">
                <a:solidFill>
                  <a:schemeClr val="tx1">
                    <a:lumMod val="50000"/>
                    <a:lumOff val="50000"/>
                  </a:schemeClr>
                </a:solidFill>
              </a:rPr>
              <a:t>concept</a:t>
            </a:r>
            <a:r>
              <a:rPr lang="hu-HU" sz="2000" dirty="0" smtClean="0">
                <a:solidFill>
                  <a:schemeClr val="tx1">
                    <a:lumMod val="50000"/>
                    <a:lumOff val="50000"/>
                  </a:schemeClr>
                </a:solidFill>
              </a:rPr>
              <a:t> is ok, </a:t>
            </a:r>
            <a:r>
              <a:rPr lang="hu-HU" sz="2000" dirty="0" err="1" smtClean="0">
                <a:solidFill>
                  <a:schemeClr val="tx1">
                    <a:lumMod val="50000"/>
                    <a:lumOff val="50000"/>
                  </a:schemeClr>
                </a:solidFill>
              </a:rPr>
              <a:t>participants</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enjoyed</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the</a:t>
            </a:r>
            <a:r>
              <a:rPr lang="hu-HU" sz="2000" dirty="0" smtClean="0">
                <a:solidFill>
                  <a:schemeClr val="tx1">
                    <a:lumMod val="50000"/>
                    <a:lumOff val="50000"/>
                  </a:schemeClr>
                </a:solidFill>
              </a:rPr>
              <a:t> game</a:t>
            </a:r>
          </a:p>
          <a:p>
            <a:pPr marL="342900" indent="-342900">
              <a:lnSpc>
                <a:spcPct val="150000"/>
              </a:lnSpc>
              <a:buFont typeface="Arial" panose="020B0604020202020204" pitchFamily="34" charset="0"/>
              <a:buChar char="•"/>
            </a:pPr>
            <a:r>
              <a:rPr lang="hu-HU" sz="2000" dirty="0" err="1" smtClean="0">
                <a:solidFill>
                  <a:schemeClr val="tx1">
                    <a:lumMod val="50000"/>
                    <a:lumOff val="50000"/>
                  </a:schemeClr>
                </a:solidFill>
              </a:rPr>
              <a:t>Some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quetions</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are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still</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not</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easy</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enough</a:t>
            </a:r>
            <a:endParaRPr lang="hu-HU" sz="2000" dirty="0" smtClean="0">
              <a:solidFill>
                <a:schemeClr val="tx1">
                  <a:lumMod val="50000"/>
                  <a:lumOff val="50000"/>
                </a:schemeClr>
              </a:solidFill>
            </a:endParaRPr>
          </a:p>
          <a:p>
            <a:pPr marL="342900" indent="-342900">
              <a:lnSpc>
                <a:spcPct val="150000"/>
              </a:lnSpc>
              <a:buFont typeface="Arial" panose="020B0604020202020204" pitchFamily="34" charset="0"/>
              <a:buChar char="•"/>
            </a:pPr>
            <a:r>
              <a:rPr lang="hu-HU" sz="2000" dirty="0" err="1" smtClean="0">
                <a:solidFill>
                  <a:schemeClr val="tx1">
                    <a:lumMod val="50000"/>
                    <a:lumOff val="50000"/>
                  </a:schemeClr>
                </a:solidFill>
              </a:rPr>
              <a:t>We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need</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some</a:t>
            </a:r>
            <a:r>
              <a:rPr lang="hu-HU" sz="2000" dirty="0" smtClean="0">
                <a:solidFill>
                  <a:schemeClr val="tx1">
                    <a:lumMod val="50000"/>
                    <a:lumOff val="50000"/>
                  </a:schemeClr>
                </a:solidFill>
              </a:rPr>
              <a:t> more </a:t>
            </a:r>
            <a:r>
              <a:rPr lang="hu-HU" sz="2000" dirty="0" err="1" smtClean="0">
                <a:solidFill>
                  <a:schemeClr val="tx1">
                    <a:lumMod val="50000"/>
                    <a:lumOff val="50000"/>
                  </a:schemeClr>
                </a:solidFill>
              </a:rPr>
              <a:t>questions</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in</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addition</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to</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the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existing</a:t>
            </a:r>
            <a:r>
              <a:rPr lang="hu-HU" sz="2000" dirty="0" smtClean="0">
                <a:solidFill>
                  <a:schemeClr val="tx1">
                    <a:lumMod val="50000"/>
                    <a:lumOff val="50000"/>
                  </a:schemeClr>
                </a:solidFill>
              </a:rPr>
              <a:t> 60 </a:t>
            </a:r>
            <a:r>
              <a:rPr lang="hu-HU" sz="2000" dirty="0" err="1" smtClean="0">
                <a:solidFill>
                  <a:schemeClr val="tx1">
                    <a:lumMod val="50000"/>
                    <a:lumOff val="50000"/>
                  </a:schemeClr>
                </a:solidFill>
              </a:rPr>
              <a:t>questions</a:t>
            </a:r>
            <a:endParaRPr lang="hu-HU" sz="2000" dirty="0" smtClean="0">
              <a:solidFill>
                <a:schemeClr val="tx1">
                  <a:lumMod val="50000"/>
                  <a:lumOff val="50000"/>
                </a:schemeClr>
              </a:solidFill>
            </a:endParaRPr>
          </a:p>
          <a:p>
            <a:pPr marL="342900" indent="-342900">
              <a:lnSpc>
                <a:spcPct val="150000"/>
              </a:lnSpc>
              <a:buFont typeface="Arial" panose="020B0604020202020204" pitchFamily="34" charset="0"/>
              <a:buChar char="•"/>
            </a:pPr>
            <a:endParaRPr lang="hu-HU" sz="2000" dirty="0">
              <a:solidFill>
                <a:schemeClr val="tx1">
                  <a:lumMod val="50000"/>
                  <a:lumOff val="50000"/>
                </a:schemeClr>
              </a:solidFill>
            </a:endParaRPr>
          </a:p>
          <a:p>
            <a:pPr marL="342900" indent="-342900">
              <a:lnSpc>
                <a:spcPct val="150000"/>
              </a:lnSpc>
              <a:buFont typeface="Arial" panose="020B0604020202020204" pitchFamily="34" charset="0"/>
              <a:buChar char="•"/>
            </a:pPr>
            <a:endParaRPr lang="hu-HU" sz="2000" dirty="0">
              <a:solidFill>
                <a:schemeClr val="tx1">
                  <a:lumMod val="50000"/>
                  <a:lumOff val="50000"/>
                </a:schemeClr>
              </a:solidFill>
            </a:endParaRPr>
          </a:p>
        </p:txBody>
      </p:sp>
      <p:pic>
        <p:nvPicPr>
          <p:cNvPr id="5" name="Kép 4"/>
          <p:cNvPicPr>
            <a:picLocks noChangeAspect="1"/>
          </p:cNvPicPr>
          <p:nvPr/>
        </p:nvPicPr>
        <p:blipFill>
          <a:blip r:embed="rId2"/>
          <a:stretch>
            <a:fillRect/>
          </a:stretch>
        </p:blipFill>
        <p:spPr>
          <a:xfrm>
            <a:off x="157520" y="4417910"/>
            <a:ext cx="1164437" cy="676715"/>
          </a:xfrm>
          <a:prstGeom prst="rect">
            <a:avLst/>
          </a:prstGeom>
        </p:spPr>
      </p:pic>
    </p:spTree>
    <p:extLst>
      <p:ext uri="{BB962C8B-B14F-4D97-AF65-F5344CB8AC3E}">
        <p14:creationId xmlns:p14="http://schemas.microsoft.com/office/powerpoint/2010/main" val="659764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7"/>
        <p:cNvGrpSpPr/>
        <p:nvPr/>
      </p:nvGrpSpPr>
      <p:grpSpPr>
        <a:xfrm>
          <a:off x="0" y="0"/>
          <a:ext cx="0" cy="0"/>
          <a:chOff x="0" y="0"/>
          <a:chExt cx="0" cy="0"/>
        </a:xfrm>
      </p:grpSpPr>
      <p:sp>
        <p:nvSpPr>
          <p:cNvPr id="1071" name="Shape 1071"/>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sp>
        <p:nvSpPr>
          <p:cNvPr id="6" name="Rectangle 4"/>
          <p:cNvSpPr/>
          <p:nvPr/>
        </p:nvSpPr>
        <p:spPr>
          <a:xfrm>
            <a:off x="1722552" y="1988127"/>
            <a:ext cx="5887057"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r-HR"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THANK </a:t>
            </a:r>
            <a:r>
              <a:rPr lang="hr-H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YOU!</a:t>
            </a:r>
            <a:endParaRPr lang="hr-HR"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626" y="88540"/>
            <a:ext cx="2226365" cy="723123"/>
          </a:xfrm>
          <a:prstGeom prst="rect">
            <a:avLst/>
          </a:prstGeom>
        </p:spPr>
      </p:pic>
      <p:pic>
        <p:nvPicPr>
          <p:cNvPr id="3" name="Kép 2"/>
          <p:cNvPicPr>
            <a:picLocks noChangeAspect="1"/>
          </p:cNvPicPr>
          <p:nvPr/>
        </p:nvPicPr>
        <p:blipFill>
          <a:blip r:embed="rId4"/>
          <a:stretch>
            <a:fillRect/>
          </a:stretch>
        </p:blipFill>
        <p:spPr>
          <a:xfrm>
            <a:off x="0" y="4466785"/>
            <a:ext cx="1164437" cy="6767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
        <p:nvSpPr>
          <p:cNvPr id="4" name="Szövegdoboz 3"/>
          <p:cNvSpPr txBox="1"/>
          <p:nvPr/>
        </p:nvSpPr>
        <p:spPr>
          <a:xfrm>
            <a:off x="3030875" y="418063"/>
            <a:ext cx="4881623" cy="3816429"/>
          </a:xfrm>
          <a:prstGeom prst="rect">
            <a:avLst/>
          </a:prstGeom>
          <a:noFill/>
        </p:spPr>
        <p:txBody>
          <a:bodyPr wrap="square" rtlCol="0">
            <a:spAutoFit/>
          </a:bodyPr>
          <a:lstStyle/>
          <a:p>
            <a:pPr marL="285750" indent="-285750">
              <a:buFont typeface="Arial" panose="020B0604020202020204" pitchFamily="34" charset="0"/>
              <a:buChar char="•"/>
            </a:pPr>
            <a:r>
              <a:rPr lang="hu-HU" sz="2200" dirty="0" err="1" smtClean="0">
                <a:solidFill>
                  <a:schemeClr val="tx1">
                    <a:lumMod val="50000"/>
                    <a:lumOff val="50000"/>
                  </a:schemeClr>
                </a:solidFill>
              </a:rPr>
              <a:t>Jenga</a:t>
            </a:r>
            <a:r>
              <a:rPr lang="hu-HU" sz="2200" dirty="0" smtClean="0">
                <a:solidFill>
                  <a:schemeClr val="tx1">
                    <a:lumMod val="50000"/>
                    <a:lumOff val="50000"/>
                  </a:schemeClr>
                </a:solidFill>
              </a:rPr>
              <a:t> is a game of </a:t>
            </a:r>
            <a:r>
              <a:rPr lang="hu-HU" sz="2200" dirty="0" err="1" smtClean="0">
                <a:solidFill>
                  <a:schemeClr val="tx1">
                    <a:lumMod val="50000"/>
                    <a:lumOff val="50000"/>
                  </a:schemeClr>
                </a:solidFill>
              </a:rPr>
              <a:t>physical</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skill</a:t>
            </a:r>
            <a:r>
              <a:rPr lang="hu-HU" sz="2200" dirty="0" smtClean="0">
                <a:solidFill>
                  <a:schemeClr val="tx1">
                    <a:lumMod val="50000"/>
                    <a:lumOff val="50000"/>
                  </a:schemeClr>
                </a:solidFill>
              </a:rPr>
              <a:t> </a:t>
            </a:r>
          </a:p>
          <a:p>
            <a:endParaRPr lang="hu-HU" sz="2200" dirty="0" smtClean="0">
              <a:solidFill>
                <a:schemeClr val="tx1">
                  <a:lumMod val="50000"/>
                  <a:lumOff val="50000"/>
                </a:schemeClr>
              </a:solidFill>
            </a:endParaRPr>
          </a:p>
          <a:p>
            <a:pPr marL="285750" indent="-285750">
              <a:buFont typeface="Arial" panose="020B0604020202020204" pitchFamily="34" charset="0"/>
              <a:buChar char="•"/>
            </a:pPr>
            <a:r>
              <a:rPr lang="en-US" sz="2200" dirty="0">
                <a:solidFill>
                  <a:schemeClr val="tx1">
                    <a:lumMod val="50000"/>
                    <a:lumOff val="50000"/>
                  </a:schemeClr>
                </a:solidFill>
              </a:rPr>
              <a:t>Players take turns removing one block at a time from a </a:t>
            </a:r>
            <a:r>
              <a:rPr lang="en-US" sz="2200" dirty="0" smtClean="0">
                <a:solidFill>
                  <a:schemeClr val="tx1">
                    <a:lumMod val="50000"/>
                    <a:lumOff val="50000"/>
                  </a:schemeClr>
                </a:solidFill>
              </a:rPr>
              <a:t>tower. </a:t>
            </a:r>
            <a:r>
              <a:rPr lang="en-US" sz="2200" dirty="0">
                <a:solidFill>
                  <a:schemeClr val="tx1">
                    <a:lumMod val="50000"/>
                    <a:lumOff val="50000"/>
                  </a:schemeClr>
                </a:solidFill>
              </a:rPr>
              <a:t>Each </a:t>
            </a:r>
            <a:r>
              <a:rPr lang="en-US" sz="2200" dirty="0" smtClean="0">
                <a:solidFill>
                  <a:schemeClr val="tx1">
                    <a:lumMod val="50000"/>
                    <a:lumOff val="50000"/>
                  </a:schemeClr>
                </a:solidFill>
              </a:rPr>
              <a:t>block</a:t>
            </a:r>
            <a:r>
              <a:rPr lang="hu-HU" sz="2200" dirty="0" smtClean="0">
                <a:solidFill>
                  <a:schemeClr val="tx1">
                    <a:lumMod val="50000"/>
                    <a:lumOff val="50000"/>
                  </a:schemeClr>
                </a:solidFill>
              </a:rPr>
              <a:t> is</a:t>
            </a:r>
            <a:r>
              <a:rPr lang="en-US" sz="2200" dirty="0" smtClean="0">
                <a:solidFill>
                  <a:schemeClr val="tx1">
                    <a:lumMod val="50000"/>
                    <a:lumOff val="50000"/>
                  </a:schemeClr>
                </a:solidFill>
              </a:rPr>
              <a:t> </a:t>
            </a:r>
            <a:r>
              <a:rPr lang="en-US" sz="2200" dirty="0">
                <a:solidFill>
                  <a:schemeClr val="tx1">
                    <a:lumMod val="50000"/>
                    <a:lumOff val="50000"/>
                  </a:schemeClr>
                </a:solidFill>
              </a:rPr>
              <a:t>removed </a:t>
            </a:r>
            <a:r>
              <a:rPr lang="en-US" sz="2200" dirty="0" smtClean="0">
                <a:solidFill>
                  <a:schemeClr val="tx1">
                    <a:lumMod val="50000"/>
                    <a:lumOff val="50000"/>
                  </a:schemeClr>
                </a:solidFill>
              </a:rPr>
              <a:t>then </a:t>
            </a:r>
            <a:r>
              <a:rPr lang="en-US" sz="2200" dirty="0">
                <a:solidFill>
                  <a:schemeClr val="tx1">
                    <a:lumMod val="50000"/>
                    <a:lumOff val="50000"/>
                  </a:schemeClr>
                </a:solidFill>
              </a:rPr>
              <a:t>placed on top of the tower, creating a progressively more unstable structure</a:t>
            </a:r>
            <a:r>
              <a:rPr lang="en-US" sz="2200" dirty="0" smtClean="0">
                <a:solidFill>
                  <a:schemeClr val="tx1">
                    <a:lumMod val="50000"/>
                    <a:lumOff val="50000"/>
                  </a:schemeClr>
                </a:solidFill>
              </a:rPr>
              <a:t>.</a:t>
            </a:r>
            <a:endParaRPr lang="hu-HU" sz="2200" dirty="0" smtClean="0">
              <a:solidFill>
                <a:schemeClr val="tx1">
                  <a:lumMod val="50000"/>
                  <a:lumOff val="50000"/>
                </a:schemeClr>
              </a:solidFill>
            </a:endParaRPr>
          </a:p>
          <a:p>
            <a:endParaRPr lang="hu-HU" sz="2200" dirty="0" smtClean="0">
              <a:solidFill>
                <a:schemeClr val="tx1">
                  <a:lumMod val="50000"/>
                  <a:lumOff val="50000"/>
                </a:schemeClr>
              </a:solidFill>
            </a:endParaRPr>
          </a:p>
          <a:p>
            <a:pPr marL="285750" indent="-285750">
              <a:buFont typeface="Arial" panose="020B0604020202020204" pitchFamily="34" charset="0"/>
              <a:buChar char="•"/>
            </a:pPr>
            <a:r>
              <a:rPr lang="hu-HU" sz="2200" dirty="0" smtClean="0">
                <a:solidFill>
                  <a:schemeClr val="tx1">
                    <a:lumMod val="50000"/>
                    <a:lumOff val="50000"/>
                  </a:schemeClr>
                </a:solidFill>
              </a:rPr>
              <a:t>The game </a:t>
            </a:r>
            <a:r>
              <a:rPr lang="hu-HU" sz="2200" dirty="0" err="1" smtClean="0">
                <a:solidFill>
                  <a:schemeClr val="tx1">
                    <a:lumMod val="50000"/>
                    <a:lumOff val="50000"/>
                  </a:schemeClr>
                </a:solidFill>
              </a:rPr>
              <a:t>ends</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when</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the</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tower</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falls</a:t>
            </a:r>
            <a:endParaRPr lang="hu-HU" sz="2200" dirty="0">
              <a:solidFill>
                <a:schemeClr val="tx1">
                  <a:lumMod val="50000"/>
                  <a:lumOff val="50000"/>
                </a:schemeClr>
              </a:solidFill>
            </a:endParaRPr>
          </a:p>
        </p:txBody>
      </p:sp>
      <p:sp>
        <p:nvSpPr>
          <p:cNvPr id="5" name="Szövegdoboz 4"/>
          <p:cNvSpPr txBox="1"/>
          <p:nvPr/>
        </p:nvSpPr>
        <p:spPr>
          <a:xfrm>
            <a:off x="750013" y="1684962"/>
            <a:ext cx="1900720" cy="2549530"/>
          </a:xfrm>
          <a:prstGeom prst="rect">
            <a:avLst/>
          </a:prstGeom>
          <a:noFill/>
        </p:spPr>
        <p:txBody>
          <a:bodyPr wrap="square" rtlCol="0">
            <a:spAutoFit/>
          </a:bodyPr>
          <a:lstStyle/>
          <a:p>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284" y="1130927"/>
            <a:ext cx="1399032" cy="3657600"/>
          </a:xfrm>
          <a:prstGeom prst="rect">
            <a:avLst/>
          </a:prstGeom>
        </p:spPr>
      </p:pic>
      <p:pic>
        <p:nvPicPr>
          <p:cNvPr id="2" name="Kép 1"/>
          <p:cNvPicPr>
            <a:picLocks noChangeAspect="1"/>
          </p:cNvPicPr>
          <p:nvPr/>
        </p:nvPicPr>
        <p:blipFill>
          <a:blip r:embed="rId3"/>
          <a:stretch>
            <a:fillRect/>
          </a:stretch>
        </p:blipFill>
        <p:spPr>
          <a:xfrm>
            <a:off x="106150" y="4388829"/>
            <a:ext cx="1164437" cy="676715"/>
          </a:xfrm>
          <a:prstGeom prst="rect">
            <a:avLst/>
          </a:prstGeom>
        </p:spPr>
      </p:pic>
    </p:spTree>
    <p:extLst>
      <p:ext uri="{BB962C8B-B14F-4D97-AF65-F5344CB8AC3E}">
        <p14:creationId xmlns:p14="http://schemas.microsoft.com/office/powerpoint/2010/main" val="922622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
        <p:nvSpPr>
          <p:cNvPr id="4" name="Szövegdoboz 3"/>
          <p:cNvSpPr txBox="1"/>
          <p:nvPr/>
        </p:nvSpPr>
        <p:spPr>
          <a:xfrm>
            <a:off x="3030004" y="1327071"/>
            <a:ext cx="4881623" cy="3139321"/>
          </a:xfrm>
          <a:prstGeom prst="rect">
            <a:avLst/>
          </a:prstGeom>
          <a:noFill/>
        </p:spPr>
        <p:txBody>
          <a:bodyPr wrap="square" rtlCol="0">
            <a:spAutoFit/>
          </a:bodyPr>
          <a:lstStyle/>
          <a:p>
            <a:pPr marL="285750" indent="-285750">
              <a:buFont typeface="Arial" panose="020B0604020202020204" pitchFamily="34" charset="0"/>
              <a:buChar char="•"/>
            </a:pPr>
            <a:r>
              <a:rPr lang="hu-HU" sz="2200" dirty="0" err="1" smtClean="0">
                <a:solidFill>
                  <a:schemeClr val="tx1">
                    <a:lumMod val="50000"/>
                    <a:lumOff val="50000"/>
                  </a:schemeClr>
                </a:solidFill>
              </a:rPr>
              <a:t>Besides</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to</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the</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construction</a:t>
            </a:r>
            <a:r>
              <a:rPr lang="hu-HU" sz="2200" dirty="0" smtClean="0">
                <a:solidFill>
                  <a:schemeClr val="tx1">
                    <a:lumMod val="50000"/>
                    <a:lumOff val="50000"/>
                  </a:schemeClr>
                </a:solidFill>
              </a:rPr>
              <a:t> of </a:t>
            </a:r>
            <a:r>
              <a:rPr lang="hu-HU" sz="2200" dirty="0" err="1" smtClean="0">
                <a:solidFill>
                  <a:schemeClr val="tx1">
                    <a:lumMod val="50000"/>
                    <a:lumOff val="50000"/>
                  </a:schemeClr>
                </a:solidFill>
              </a:rPr>
              <a:t>the</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Jenga</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tower</a:t>
            </a:r>
            <a:r>
              <a:rPr lang="hu-HU" sz="2200" dirty="0" smtClean="0">
                <a:solidFill>
                  <a:schemeClr val="tx1">
                    <a:lumMod val="50000"/>
                    <a:lumOff val="50000"/>
                  </a:schemeClr>
                </a:solidFill>
              </a:rPr>
              <a:t> – </a:t>
            </a:r>
            <a:r>
              <a:rPr lang="hu-HU" sz="2200" dirty="0" err="1" smtClean="0">
                <a:solidFill>
                  <a:schemeClr val="tx1">
                    <a:lumMod val="50000"/>
                    <a:lumOff val="50000"/>
                  </a:schemeClr>
                </a:solidFill>
              </a:rPr>
              <a:t>players</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gain</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information</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about</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the</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structures</a:t>
            </a:r>
            <a:r>
              <a:rPr lang="hu-HU" sz="2200" dirty="0" smtClean="0">
                <a:solidFill>
                  <a:schemeClr val="tx1">
                    <a:lumMod val="50000"/>
                    <a:lumOff val="50000"/>
                  </a:schemeClr>
                </a:solidFill>
              </a:rPr>
              <a:t> , </a:t>
            </a:r>
            <a:r>
              <a:rPr lang="hu-HU" sz="2200" dirty="0" err="1" smtClean="0">
                <a:solidFill>
                  <a:schemeClr val="tx1">
                    <a:lumMod val="50000"/>
                    <a:lumOff val="50000"/>
                  </a:schemeClr>
                </a:solidFill>
              </a:rPr>
              <a:t>functioning</a:t>
            </a:r>
            <a:r>
              <a:rPr lang="hu-HU" sz="2200" dirty="0" smtClean="0">
                <a:solidFill>
                  <a:schemeClr val="tx1">
                    <a:lumMod val="50000"/>
                    <a:lumOff val="50000"/>
                  </a:schemeClr>
                </a:solidFill>
              </a:rPr>
              <a:t> and </a:t>
            </a:r>
            <a:r>
              <a:rPr lang="hu-HU" sz="2200" dirty="0" err="1" smtClean="0">
                <a:solidFill>
                  <a:schemeClr val="tx1">
                    <a:lumMod val="50000"/>
                    <a:lumOff val="50000"/>
                  </a:schemeClr>
                </a:solidFill>
              </a:rPr>
              <a:t>values</a:t>
            </a:r>
            <a:r>
              <a:rPr lang="hu-HU" sz="2200" dirty="0" smtClean="0">
                <a:solidFill>
                  <a:schemeClr val="tx1">
                    <a:lumMod val="50000"/>
                    <a:lumOff val="50000"/>
                  </a:schemeClr>
                </a:solidFill>
              </a:rPr>
              <a:t> of </a:t>
            </a:r>
            <a:r>
              <a:rPr lang="hu-HU" sz="2200" dirty="0" err="1" smtClean="0">
                <a:solidFill>
                  <a:schemeClr val="tx1">
                    <a:lumMod val="50000"/>
                    <a:lumOff val="50000"/>
                  </a:schemeClr>
                </a:solidFill>
              </a:rPr>
              <a:t>the</a:t>
            </a:r>
            <a:r>
              <a:rPr lang="hu-HU" sz="2200" dirty="0" smtClean="0">
                <a:solidFill>
                  <a:schemeClr val="tx1">
                    <a:lumMod val="50000"/>
                    <a:lumOff val="50000"/>
                  </a:schemeClr>
                </a:solidFill>
              </a:rPr>
              <a:t> EU. </a:t>
            </a:r>
          </a:p>
          <a:p>
            <a:pPr marL="285750" indent="-285750">
              <a:buFont typeface="Arial" panose="020B0604020202020204" pitchFamily="34" charset="0"/>
              <a:buChar char="•"/>
            </a:pPr>
            <a:endParaRPr lang="hu-HU" sz="2200" dirty="0">
              <a:solidFill>
                <a:schemeClr val="tx1">
                  <a:lumMod val="50000"/>
                  <a:lumOff val="50000"/>
                </a:schemeClr>
              </a:solidFill>
            </a:endParaRPr>
          </a:p>
          <a:p>
            <a:pPr marL="285750" indent="-285750">
              <a:buFont typeface="Arial" panose="020B0604020202020204" pitchFamily="34" charset="0"/>
              <a:buChar char="•"/>
            </a:pPr>
            <a:r>
              <a:rPr lang="hu-HU" sz="2200" dirty="0" err="1" smtClean="0">
                <a:solidFill>
                  <a:schemeClr val="tx1">
                    <a:lumMod val="50000"/>
                    <a:lumOff val="50000"/>
                  </a:schemeClr>
                </a:solidFill>
              </a:rPr>
              <a:t>Players</a:t>
            </a:r>
            <a:r>
              <a:rPr lang="hu-HU" sz="2200" dirty="0" smtClean="0">
                <a:solidFill>
                  <a:schemeClr val="tx1">
                    <a:lumMod val="50000"/>
                    <a:lumOff val="50000"/>
                  </a:schemeClr>
                </a:solidFill>
              </a:rPr>
              <a:t>: 3-16 (</a:t>
            </a:r>
            <a:r>
              <a:rPr lang="hu-HU" sz="2200" dirty="0" err="1" smtClean="0">
                <a:solidFill>
                  <a:schemeClr val="tx1">
                    <a:lumMod val="50000"/>
                    <a:lumOff val="50000"/>
                  </a:schemeClr>
                </a:solidFill>
              </a:rPr>
              <a:t>in</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groups</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or</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as</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single</a:t>
            </a:r>
            <a:r>
              <a:rPr lang="hu-HU" sz="2200" dirty="0" smtClean="0">
                <a:solidFill>
                  <a:schemeClr val="tx1">
                    <a:lumMod val="50000"/>
                    <a:lumOff val="50000"/>
                  </a:schemeClr>
                </a:solidFill>
              </a:rPr>
              <a:t> </a:t>
            </a:r>
            <a:r>
              <a:rPr lang="hu-HU" sz="2200" dirty="0" err="1" smtClean="0">
                <a:solidFill>
                  <a:schemeClr val="tx1">
                    <a:lumMod val="50000"/>
                    <a:lumOff val="50000"/>
                  </a:schemeClr>
                </a:solidFill>
              </a:rPr>
              <a:t>player</a:t>
            </a:r>
            <a:r>
              <a:rPr lang="hu-HU" sz="2200" dirty="0" smtClean="0">
                <a:solidFill>
                  <a:schemeClr val="tx1">
                    <a:lumMod val="50000"/>
                    <a:lumOff val="50000"/>
                  </a:schemeClr>
                </a:solidFill>
              </a:rPr>
              <a:t>)</a:t>
            </a:r>
          </a:p>
          <a:p>
            <a:pPr marL="285750" indent="-285750">
              <a:buFont typeface="Arial" panose="020B0604020202020204" pitchFamily="34" charset="0"/>
              <a:buChar char="•"/>
            </a:pPr>
            <a:r>
              <a:rPr lang="hu-HU" sz="2200" dirty="0" err="1" smtClean="0">
                <a:solidFill>
                  <a:schemeClr val="tx1">
                    <a:lumMod val="50000"/>
                    <a:lumOff val="50000"/>
                  </a:schemeClr>
                </a:solidFill>
              </a:rPr>
              <a:t>Duration</a:t>
            </a:r>
            <a:r>
              <a:rPr lang="hu-HU" sz="2200" dirty="0" smtClean="0">
                <a:solidFill>
                  <a:schemeClr val="tx1">
                    <a:lumMod val="50000"/>
                    <a:lumOff val="50000"/>
                  </a:schemeClr>
                </a:solidFill>
              </a:rPr>
              <a:t>: 30-60 min </a:t>
            </a:r>
          </a:p>
          <a:p>
            <a:pPr marL="285750" indent="-285750">
              <a:buFont typeface="Arial" panose="020B0604020202020204" pitchFamily="34" charset="0"/>
              <a:buChar char="•"/>
            </a:pPr>
            <a:endParaRPr lang="hu-HU" sz="2200" dirty="0">
              <a:solidFill>
                <a:schemeClr val="tx1">
                  <a:lumMod val="50000"/>
                  <a:lumOff val="50000"/>
                </a:schemeClr>
              </a:solidFill>
            </a:endParaRPr>
          </a:p>
        </p:txBody>
      </p:sp>
      <p:sp>
        <p:nvSpPr>
          <p:cNvPr id="5" name="Szövegdoboz 4"/>
          <p:cNvSpPr txBox="1"/>
          <p:nvPr/>
        </p:nvSpPr>
        <p:spPr>
          <a:xfrm>
            <a:off x="750013" y="1684962"/>
            <a:ext cx="1900720" cy="2549530"/>
          </a:xfrm>
          <a:prstGeom prst="rect">
            <a:avLst/>
          </a:prstGeom>
          <a:noFill/>
        </p:spPr>
        <p:txBody>
          <a:bodyPr wrap="square" rtlCol="0">
            <a:spAutoFit/>
          </a:bodyPr>
          <a:lstStyle/>
          <a:p>
            <a:endParaRPr lang="hu-HU" dirty="0"/>
          </a:p>
        </p:txBody>
      </p:sp>
      <p:sp>
        <p:nvSpPr>
          <p:cNvPr id="2" name="Szövegdoboz 1"/>
          <p:cNvSpPr txBox="1"/>
          <p:nvPr/>
        </p:nvSpPr>
        <p:spPr>
          <a:xfrm>
            <a:off x="2948683" y="418063"/>
            <a:ext cx="5333686" cy="523220"/>
          </a:xfrm>
          <a:prstGeom prst="rect">
            <a:avLst/>
          </a:prstGeom>
          <a:noFill/>
        </p:spPr>
        <p:txBody>
          <a:bodyPr wrap="square" rtlCol="0">
            <a:spAutoFit/>
          </a:bodyPr>
          <a:lstStyle/>
          <a:p>
            <a:r>
              <a:rPr lang="hu-HU" sz="2800" dirty="0">
                <a:ln w="0"/>
                <a:solidFill>
                  <a:schemeClr val="accent1"/>
                </a:solidFill>
                <a:effectLst>
                  <a:outerShdw blurRad="38100" dist="25400" dir="5400000" algn="ctr" rotWithShape="0">
                    <a:srgbClr val="6E747A">
                      <a:alpha val="43000"/>
                    </a:srgbClr>
                  </a:outerShdw>
                </a:effectLst>
              </a:rPr>
              <a:t>„</a:t>
            </a:r>
            <a:r>
              <a:rPr lang="hu-HU" sz="2800" dirty="0" err="1">
                <a:ln w="0"/>
                <a:solidFill>
                  <a:schemeClr val="accent1"/>
                </a:solidFill>
                <a:effectLst>
                  <a:outerShdw blurRad="38100" dist="25400" dir="5400000" algn="ctr" rotWithShape="0">
                    <a:srgbClr val="6E747A">
                      <a:alpha val="43000"/>
                    </a:srgbClr>
                  </a:outerShdw>
                </a:effectLst>
              </a:rPr>
              <a:t>How</a:t>
            </a:r>
            <a:r>
              <a:rPr lang="hu-HU" sz="2800" dirty="0">
                <a:ln w="0"/>
                <a:solidFill>
                  <a:schemeClr val="accent1"/>
                </a:solidFill>
                <a:effectLst>
                  <a:outerShdw blurRad="38100" dist="25400" dir="5400000" algn="ctr" rotWithShape="0">
                    <a:srgbClr val="6E747A">
                      <a:alpha val="43000"/>
                    </a:srgbClr>
                  </a:outerShdw>
                </a:effectLst>
              </a:rPr>
              <a:t> EU </a:t>
            </a:r>
            <a:r>
              <a:rPr lang="hu-HU" sz="2800" dirty="0" err="1">
                <a:ln w="0"/>
                <a:solidFill>
                  <a:schemeClr val="accent1"/>
                </a:solidFill>
                <a:effectLst>
                  <a:outerShdw blurRad="38100" dist="25400" dir="5400000" algn="ctr" rotWithShape="0">
                    <a:srgbClr val="6E747A">
                      <a:alpha val="43000"/>
                    </a:srgbClr>
                  </a:outerShdw>
                </a:effectLst>
              </a:rPr>
              <a:t>works</a:t>
            </a:r>
            <a:r>
              <a:rPr lang="hu-HU" sz="2800" dirty="0">
                <a:ln w="0"/>
                <a:solidFill>
                  <a:schemeClr val="accent1"/>
                </a:solidFill>
                <a:effectLst>
                  <a:outerShdw blurRad="38100" dist="25400" dir="5400000" algn="ctr" rotWithShape="0">
                    <a:srgbClr val="6E747A">
                      <a:alpha val="43000"/>
                    </a:srgbClr>
                  </a:outerShdw>
                </a:effectLst>
              </a:rPr>
              <a:t>” – </a:t>
            </a:r>
            <a:r>
              <a:rPr lang="hu-HU" sz="2800" dirty="0" err="1">
                <a:ln w="0"/>
                <a:solidFill>
                  <a:schemeClr val="accent1"/>
                </a:solidFill>
                <a:effectLst>
                  <a:outerShdw blurRad="38100" dist="25400" dir="5400000" algn="ctr" rotWithShape="0">
                    <a:srgbClr val="6E747A">
                      <a:alpha val="43000"/>
                    </a:srgbClr>
                  </a:outerShdw>
                </a:effectLst>
              </a:rPr>
              <a:t>Giant</a:t>
            </a:r>
            <a:r>
              <a:rPr lang="hu-HU" sz="2800" dirty="0">
                <a:ln w="0"/>
                <a:solidFill>
                  <a:schemeClr val="accent1"/>
                </a:solidFill>
                <a:effectLst>
                  <a:outerShdw blurRad="38100" dist="25400" dir="5400000" algn="ctr" rotWithShape="0">
                    <a:srgbClr val="6E747A">
                      <a:alpha val="43000"/>
                    </a:srgbClr>
                  </a:outerShdw>
                </a:effectLst>
              </a:rPr>
              <a:t> </a:t>
            </a:r>
            <a:r>
              <a:rPr lang="hu-HU" sz="2800" dirty="0" err="1">
                <a:ln w="0"/>
                <a:solidFill>
                  <a:schemeClr val="accent1"/>
                </a:solidFill>
                <a:effectLst>
                  <a:outerShdw blurRad="38100" dist="25400" dir="5400000" algn="ctr" rotWithShape="0">
                    <a:srgbClr val="6E747A">
                      <a:alpha val="43000"/>
                    </a:srgbClr>
                  </a:outerShdw>
                </a:effectLst>
              </a:rPr>
              <a:t>Jenga</a:t>
            </a:r>
            <a:endParaRPr lang="hu-HU" sz="2800" dirty="0">
              <a:ln w="0"/>
              <a:solidFill>
                <a:schemeClr val="accent1"/>
              </a:solidFill>
              <a:effectLst>
                <a:outerShdw blurRad="38100" dist="25400" dir="5400000" algn="ctr" rotWithShape="0">
                  <a:srgbClr val="6E747A">
                    <a:alpha val="43000"/>
                  </a:srgbClr>
                </a:outerShdw>
              </a:effectLst>
            </a:endParaRPr>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36" y="811663"/>
            <a:ext cx="1775812" cy="3502685"/>
          </a:xfrm>
          <a:prstGeom prst="rect">
            <a:avLst/>
          </a:prstGeom>
        </p:spPr>
      </p:pic>
      <p:pic>
        <p:nvPicPr>
          <p:cNvPr id="6" name="Kép 5"/>
          <p:cNvPicPr>
            <a:picLocks noChangeAspect="1"/>
          </p:cNvPicPr>
          <p:nvPr/>
        </p:nvPicPr>
        <p:blipFill>
          <a:blip r:embed="rId3"/>
          <a:stretch>
            <a:fillRect/>
          </a:stretch>
        </p:blipFill>
        <p:spPr>
          <a:xfrm>
            <a:off x="167794" y="4466785"/>
            <a:ext cx="1164437" cy="676715"/>
          </a:xfrm>
          <a:prstGeom prst="rect">
            <a:avLst/>
          </a:prstGeom>
        </p:spPr>
      </p:pic>
    </p:spTree>
    <p:extLst>
      <p:ext uri="{BB962C8B-B14F-4D97-AF65-F5344CB8AC3E}">
        <p14:creationId xmlns:p14="http://schemas.microsoft.com/office/powerpoint/2010/main" val="1819361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
        <p:nvSpPr>
          <p:cNvPr id="4" name="Szövegdoboz 3"/>
          <p:cNvSpPr txBox="1"/>
          <p:nvPr/>
        </p:nvSpPr>
        <p:spPr>
          <a:xfrm>
            <a:off x="1899848" y="893981"/>
            <a:ext cx="5435902" cy="4190314"/>
          </a:xfrm>
          <a:prstGeom prst="rect">
            <a:avLst/>
          </a:prstGeom>
          <a:noFill/>
        </p:spPr>
        <p:txBody>
          <a:bodyPr wrap="square" rtlCol="0">
            <a:spAutoFit/>
          </a:bodyPr>
          <a:lstStyle/>
          <a:p>
            <a:pPr marL="457200" indent="-457200">
              <a:lnSpc>
                <a:spcPct val="150000"/>
              </a:lnSpc>
              <a:buFont typeface="+mj-lt"/>
              <a:buAutoNum type="arabicPeriod"/>
            </a:pPr>
            <a:r>
              <a:rPr lang="hu-HU" sz="2000" dirty="0" err="1" smtClean="0">
                <a:solidFill>
                  <a:schemeClr val="tx1">
                    <a:lumMod val="50000"/>
                    <a:lumOff val="50000"/>
                  </a:schemeClr>
                </a:solidFill>
              </a:rPr>
              <a:t>Throw</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the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dice</a:t>
            </a:r>
            <a:r>
              <a:rPr lang="hu-HU" sz="2000" dirty="0" smtClean="0">
                <a:solidFill>
                  <a:schemeClr val="tx1">
                    <a:lumMod val="50000"/>
                    <a:lumOff val="50000"/>
                  </a:schemeClr>
                </a:solidFill>
              </a:rPr>
              <a:t> , </a:t>
            </a:r>
            <a:r>
              <a:rPr lang="hu-HU" sz="2000" dirty="0" err="1" smtClean="0">
                <a:solidFill>
                  <a:schemeClr val="tx1">
                    <a:lumMod val="50000"/>
                    <a:lumOff val="50000"/>
                  </a:schemeClr>
                </a:solidFill>
              </a:rPr>
              <a:t>pick</a:t>
            </a:r>
            <a:r>
              <a:rPr lang="hu-HU" sz="2000" dirty="0" smtClean="0">
                <a:solidFill>
                  <a:schemeClr val="tx1">
                    <a:lumMod val="50000"/>
                    <a:lumOff val="50000"/>
                  </a:schemeClr>
                </a:solidFill>
              </a:rPr>
              <a:t> a </a:t>
            </a:r>
            <a:r>
              <a:rPr lang="hu-HU" sz="2000" dirty="0" err="1" smtClean="0">
                <a:solidFill>
                  <a:schemeClr val="tx1">
                    <a:lumMod val="50000"/>
                    <a:lumOff val="50000"/>
                  </a:schemeClr>
                </a:solidFill>
              </a:rPr>
              <a:t>card</a:t>
            </a:r>
            <a:r>
              <a:rPr lang="hu-HU" sz="2000" dirty="0" smtClean="0">
                <a:solidFill>
                  <a:schemeClr val="tx1">
                    <a:lumMod val="50000"/>
                    <a:lumOff val="50000"/>
                  </a:schemeClr>
                </a:solidFill>
              </a:rPr>
              <a:t> and </a:t>
            </a:r>
            <a:r>
              <a:rPr lang="hu-HU" sz="2000" dirty="0" err="1" smtClean="0">
                <a:solidFill>
                  <a:schemeClr val="tx1">
                    <a:lumMod val="50000"/>
                    <a:lumOff val="50000"/>
                  </a:schemeClr>
                </a:solidFill>
              </a:rPr>
              <a:t>answer</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the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question</a:t>
            </a:r>
            <a:endParaRPr lang="hu-HU" sz="2000" dirty="0" smtClean="0">
              <a:solidFill>
                <a:schemeClr val="tx1">
                  <a:lumMod val="50000"/>
                  <a:lumOff val="50000"/>
                </a:schemeClr>
              </a:solidFill>
            </a:endParaRPr>
          </a:p>
          <a:p>
            <a:pPr marL="457200" lvl="5" indent="-457200">
              <a:lnSpc>
                <a:spcPct val="150000"/>
              </a:lnSpc>
              <a:buFont typeface="Arial" panose="020B0604020202020204" pitchFamily="34" charset="0"/>
              <a:buChar char="•"/>
            </a:pPr>
            <a:r>
              <a:rPr lang="hu-HU" sz="2000" dirty="0" smtClean="0">
                <a:solidFill>
                  <a:schemeClr val="tx1">
                    <a:lumMod val="50000"/>
                    <a:lumOff val="50000"/>
                  </a:schemeClr>
                </a:solidFill>
              </a:rPr>
              <a:t>(1) </a:t>
            </a:r>
            <a:r>
              <a:rPr lang="hu-HU" sz="2000" dirty="0" err="1" smtClean="0">
                <a:solidFill>
                  <a:schemeClr val="tx1">
                    <a:lumMod val="50000"/>
                    <a:lumOff val="50000"/>
                  </a:schemeClr>
                </a:solidFill>
              </a:rPr>
              <a:t>you</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miss</a:t>
            </a:r>
            <a:r>
              <a:rPr lang="hu-HU" sz="2000" dirty="0" smtClean="0">
                <a:solidFill>
                  <a:schemeClr val="tx1">
                    <a:lumMod val="50000"/>
                    <a:lumOff val="50000"/>
                  </a:schemeClr>
                </a:solidFill>
              </a:rPr>
              <a:t> a </a:t>
            </a:r>
            <a:r>
              <a:rPr lang="hu-HU" sz="2000" dirty="0" err="1" smtClean="0">
                <a:solidFill>
                  <a:schemeClr val="tx1">
                    <a:lumMod val="50000"/>
                    <a:lumOff val="50000"/>
                  </a:schemeClr>
                </a:solidFill>
              </a:rPr>
              <a:t>round</a:t>
            </a:r>
            <a:endParaRPr lang="hu-HU" sz="2000" dirty="0" smtClean="0">
              <a:solidFill>
                <a:schemeClr val="tx1">
                  <a:lumMod val="50000"/>
                  <a:lumOff val="50000"/>
                </a:schemeClr>
              </a:solidFill>
            </a:endParaRPr>
          </a:p>
          <a:p>
            <a:pPr marL="457200" lvl="5" indent="-457200">
              <a:lnSpc>
                <a:spcPct val="150000"/>
              </a:lnSpc>
              <a:buFont typeface="Arial" panose="020B0604020202020204" pitchFamily="34" charset="0"/>
              <a:buChar char="•"/>
            </a:pPr>
            <a:r>
              <a:rPr lang="hu-HU" sz="2000" dirty="0" smtClean="0">
                <a:solidFill>
                  <a:schemeClr val="tx1">
                    <a:lumMod val="50000"/>
                    <a:lumOff val="50000"/>
                  </a:schemeClr>
                </a:solidFill>
              </a:rPr>
              <a:t>(2-5) </a:t>
            </a:r>
            <a:r>
              <a:rPr lang="hu-HU" sz="2000" dirty="0" err="1" smtClean="0">
                <a:solidFill>
                  <a:schemeClr val="tx1">
                    <a:lumMod val="50000"/>
                    <a:lumOff val="50000"/>
                  </a:schemeClr>
                </a:solidFill>
              </a:rPr>
              <a:t>pick</a:t>
            </a:r>
            <a:r>
              <a:rPr lang="hu-HU" sz="2000" dirty="0" smtClean="0">
                <a:solidFill>
                  <a:schemeClr val="tx1">
                    <a:lumMod val="50000"/>
                    <a:lumOff val="50000"/>
                  </a:schemeClr>
                </a:solidFill>
              </a:rPr>
              <a:t> a </a:t>
            </a:r>
            <a:r>
              <a:rPr lang="hu-HU" sz="2000" dirty="0" err="1" smtClean="0">
                <a:solidFill>
                  <a:schemeClr val="tx1">
                    <a:lumMod val="50000"/>
                    <a:lumOff val="50000"/>
                  </a:schemeClr>
                </a:solidFill>
              </a:rPr>
              <a:t>card</a:t>
            </a:r>
            <a:r>
              <a:rPr lang="hu-HU" sz="2000" dirty="0" smtClean="0">
                <a:solidFill>
                  <a:schemeClr val="tx1">
                    <a:lumMod val="50000"/>
                    <a:lumOff val="50000"/>
                  </a:schemeClr>
                </a:solidFill>
              </a:rPr>
              <a:t> and </a:t>
            </a:r>
            <a:r>
              <a:rPr lang="hu-HU" sz="2000" dirty="0" err="1" smtClean="0">
                <a:solidFill>
                  <a:schemeClr val="tx1">
                    <a:lumMod val="50000"/>
                    <a:lumOff val="50000"/>
                  </a:schemeClr>
                </a:solidFill>
              </a:rPr>
              <a:t>answer</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the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question</a:t>
            </a:r>
            <a:endParaRPr lang="hu-HU" sz="2000" dirty="0" smtClean="0">
              <a:solidFill>
                <a:schemeClr val="tx1">
                  <a:lumMod val="50000"/>
                  <a:lumOff val="50000"/>
                </a:schemeClr>
              </a:solidFill>
            </a:endParaRPr>
          </a:p>
          <a:p>
            <a:pPr marL="457200" lvl="5" indent="-457200">
              <a:lnSpc>
                <a:spcPct val="150000"/>
              </a:lnSpc>
              <a:buFont typeface="Arial" panose="020B0604020202020204" pitchFamily="34" charset="0"/>
              <a:buChar char="•"/>
            </a:pPr>
            <a:r>
              <a:rPr lang="hu-HU" sz="2000" dirty="0" smtClean="0">
                <a:solidFill>
                  <a:schemeClr val="tx1">
                    <a:lumMod val="50000"/>
                    <a:lumOff val="50000"/>
                  </a:schemeClr>
                </a:solidFill>
              </a:rPr>
              <a:t>(2) </a:t>
            </a:r>
            <a:r>
              <a:rPr lang="hu-HU" sz="2000" dirty="0" err="1" smtClean="0">
                <a:solidFill>
                  <a:schemeClr val="tx1">
                    <a:lumMod val="50000"/>
                    <a:lumOff val="50000"/>
                  </a:schemeClr>
                </a:solidFill>
              </a:rPr>
              <a:t>orange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card</a:t>
            </a:r>
            <a:r>
              <a:rPr lang="hu-HU" sz="2000" dirty="0" smtClean="0">
                <a:solidFill>
                  <a:schemeClr val="tx1">
                    <a:lumMod val="50000"/>
                    <a:lumOff val="50000"/>
                  </a:schemeClr>
                </a:solidFill>
              </a:rPr>
              <a:t> – </a:t>
            </a:r>
            <a:r>
              <a:rPr lang="hu-HU" sz="2000" dirty="0" err="1" smtClean="0">
                <a:solidFill>
                  <a:schemeClr val="tx1">
                    <a:lumMod val="50000"/>
                    <a:lumOff val="50000"/>
                  </a:schemeClr>
                </a:solidFill>
              </a:rPr>
              <a:t>2</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points</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easiest</a:t>
            </a:r>
            <a:r>
              <a:rPr lang="hu-HU" sz="2000" dirty="0" smtClean="0">
                <a:solidFill>
                  <a:schemeClr val="tx1">
                    <a:lumMod val="50000"/>
                    <a:lumOff val="50000"/>
                  </a:schemeClr>
                </a:solidFill>
              </a:rPr>
              <a:t> </a:t>
            </a:r>
            <a:endParaRPr lang="hu-HU" sz="2000" dirty="0">
              <a:solidFill>
                <a:schemeClr val="tx1">
                  <a:lumMod val="50000"/>
                  <a:lumOff val="50000"/>
                </a:schemeClr>
              </a:solidFill>
            </a:endParaRPr>
          </a:p>
          <a:p>
            <a:pPr marL="457200" lvl="5" indent="-457200">
              <a:lnSpc>
                <a:spcPct val="150000"/>
              </a:lnSpc>
              <a:buFont typeface="Arial" panose="020B0604020202020204" pitchFamily="34" charset="0"/>
              <a:buChar char="•"/>
            </a:pPr>
            <a:r>
              <a:rPr lang="hu-HU" sz="2000" dirty="0" smtClean="0">
                <a:solidFill>
                  <a:schemeClr val="tx1">
                    <a:lumMod val="50000"/>
                    <a:lumOff val="50000"/>
                  </a:schemeClr>
                </a:solidFill>
              </a:rPr>
              <a:t>(3) </a:t>
            </a:r>
            <a:r>
              <a:rPr lang="hu-HU" sz="2000" dirty="0" err="1" smtClean="0">
                <a:solidFill>
                  <a:schemeClr val="tx1">
                    <a:lumMod val="50000"/>
                    <a:lumOff val="50000"/>
                  </a:schemeClr>
                </a:solidFill>
              </a:rPr>
              <a:t>blue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card</a:t>
            </a:r>
            <a:r>
              <a:rPr lang="hu-HU" sz="2000" dirty="0" smtClean="0">
                <a:solidFill>
                  <a:schemeClr val="tx1">
                    <a:lumMod val="50000"/>
                    <a:lumOff val="50000"/>
                  </a:schemeClr>
                </a:solidFill>
              </a:rPr>
              <a:t> – </a:t>
            </a:r>
            <a:r>
              <a:rPr lang="hu-HU" sz="2000" dirty="0" err="1" smtClean="0">
                <a:solidFill>
                  <a:schemeClr val="tx1">
                    <a:lumMod val="50000"/>
                    <a:lumOff val="50000"/>
                  </a:schemeClr>
                </a:solidFill>
              </a:rPr>
              <a:t>3</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points</a:t>
            </a:r>
            <a:r>
              <a:rPr lang="hu-HU" sz="2000" dirty="0" smtClean="0">
                <a:solidFill>
                  <a:schemeClr val="tx1">
                    <a:lumMod val="50000"/>
                    <a:lumOff val="50000"/>
                  </a:schemeClr>
                </a:solidFill>
              </a:rPr>
              <a:t> </a:t>
            </a:r>
          </a:p>
          <a:p>
            <a:pPr marL="457200" lvl="5" indent="-457200">
              <a:lnSpc>
                <a:spcPct val="150000"/>
              </a:lnSpc>
              <a:buFont typeface="Arial" panose="020B0604020202020204" pitchFamily="34" charset="0"/>
              <a:buChar char="•"/>
            </a:pPr>
            <a:r>
              <a:rPr lang="hu-HU" sz="2000" dirty="0" smtClean="0">
                <a:solidFill>
                  <a:schemeClr val="tx1">
                    <a:lumMod val="50000"/>
                    <a:lumOff val="50000"/>
                  </a:schemeClr>
                </a:solidFill>
              </a:rPr>
              <a:t>(4) </a:t>
            </a:r>
            <a:r>
              <a:rPr lang="hu-HU" sz="2000" dirty="0" err="1" smtClean="0">
                <a:solidFill>
                  <a:schemeClr val="tx1">
                    <a:lumMod val="50000"/>
                    <a:lumOff val="50000"/>
                  </a:schemeClr>
                </a:solidFill>
              </a:rPr>
              <a:t>green</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card</a:t>
            </a:r>
            <a:r>
              <a:rPr lang="hu-HU" sz="2000" dirty="0" smtClean="0">
                <a:solidFill>
                  <a:schemeClr val="tx1">
                    <a:lumMod val="50000"/>
                    <a:lumOff val="50000"/>
                  </a:schemeClr>
                </a:solidFill>
              </a:rPr>
              <a:t> – </a:t>
            </a:r>
            <a:r>
              <a:rPr lang="hu-HU" sz="2000" dirty="0" err="1" smtClean="0">
                <a:solidFill>
                  <a:schemeClr val="tx1">
                    <a:lumMod val="50000"/>
                    <a:lumOff val="50000"/>
                  </a:schemeClr>
                </a:solidFill>
              </a:rPr>
              <a:t>4</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points</a:t>
            </a:r>
            <a:endParaRPr lang="hu-HU" sz="2000" dirty="0" smtClean="0">
              <a:solidFill>
                <a:schemeClr val="tx1">
                  <a:lumMod val="50000"/>
                  <a:lumOff val="50000"/>
                </a:schemeClr>
              </a:solidFill>
            </a:endParaRPr>
          </a:p>
          <a:p>
            <a:pPr marL="457200" lvl="5" indent="-457200">
              <a:lnSpc>
                <a:spcPct val="150000"/>
              </a:lnSpc>
              <a:buFont typeface="Arial" panose="020B0604020202020204" pitchFamily="34" charset="0"/>
              <a:buChar char="•"/>
            </a:pPr>
            <a:r>
              <a:rPr lang="hu-HU" sz="2000" dirty="0" smtClean="0">
                <a:solidFill>
                  <a:schemeClr val="tx1">
                    <a:lumMod val="50000"/>
                    <a:lumOff val="50000"/>
                  </a:schemeClr>
                </a:solidFill>
              </a:rPr>
              <a:t>(5) </a:t>
            </a:r>
            <a:r>
              <a:rPr lang="hu-HU" sz="2000" dirty="0" err="1" smtClean="0">
                <a:solidFill>
                  <a:schemeClr val="tx1">
                    <a:lumMod val="50000"/>
                    <a:lumOff val="50000"/>
                  </a:schemeClr>
                </a:solidFill>
              </a:rPr>
              <a:t>red</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card</a:t>
            </a:r>
            <a:r>
              <a:rPr lang="hu-HU" sz="2000" dirty="0" smtClean="0">
                <a:solidFill>
                  <a:schemeClr val="tx1">
                    <a:lumMod val="50000"/>
                    <a:lumOff val="50000"/>
                  </a:schemeClr>
                </a:solidFill>
              </a:rPr>
              <a:t> – </a:t>
            </a:r>
            <a:r>
              <a:rPr lang="hu-HU" sz="2000" dirty="0" err="1" smtClean="0">
                <a:solidFill>
                  <a:schemeClr val="tx1">
                    <a:lumMod val="50000"/>
                    <a:lumOff val="50000"/>
                  </a:schemeClr>
                </a:solidFill>
              </a:rPr>
              <a:t>5</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points</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hardest</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questions</a:t>
            </a:r>
            <a:endParaRPr lang="hu-HU" sz="2000" dirty="0" smtClean="0">
              <a:solidFill>
                <a:schemeClr val="tx1">
                  <a:lumMod val="50000"/>
                  <a:lumOff val="50000"/>
                </a:schemeClr>
              </a:solidFill>
            </a:endParaRPr>
          </a:p>
          <a:p>
            <a:pPr marL="457200" lvl="5" indent="-457200">
              <a:lnSpc>
                <a:spcPct val="150000"/>
              </a:lnSpc>
              <a:buFont typeface="Arial" panose="020B0604020202020204" pitchFamily="34" charset="0"/>
              <a:buChar char="•"/>
            </a:pPr>
            <a:r>
              <a:rPr lang="hu-HU" sz="2000" dirty="0" smtClean="0">
                <a:solidFill>
                  <a:schemeClr val="tx1">
                    <a:lumMod val="50000"/>
                    <a:lumOff val="50000"/>
                  </a:schemeClr>
                </a:solidFill>
              </a:rPr>
              <a:t>(6) </a:t>
            </a:r>
            <a:r>
              <a:rPr lang="hu-HU" sz="2000" dirty="0" err="1" smtClean="0">
                <a:solidFill>
                  <a:schemeClr val="tx1">
                    <a:lumMod val="50000"/>
                    <a:lumOff val="50000"/>
                  </a:schemeClr>
                </a:solidFill>
              </a:rPr>
              <a:t>you</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can</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throw</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twice</a:t>
            </a:r>
            <a:endParaRPr lang="hu-HU" sz="2000" dirty="0">
              <a:solidFill>
                <a:schemeClr val="tx1">
                  <a:lumMod val="50000"/>
                  <a:lumOff val="50000"/>
                </a:schemeClr>
              </a:solidFill>
            </a:endParaRPr>
          </a:p>
        </p:txBody>
      </p:sp>
      <p:sp>
        <p:nvSpPr>
          <p:cNvPr id="5" name="Szövegdoboz 4"/>
          <p:cNvSpPr txBox="1"/>
          <p:nvPr/>
        </p:nvSpPr>
        <p:spPr>
          <a:xfrm>
            <a:off x="184934" y="1510302"/>
            <a:ext cx="1900720" cy="2549530"/>
          </a:xfrm>
          <a:prstGeom prst="rect">
            <a:avLst/>
          </a:prstGeom>
          <a:noFill/>
        </p:spPr>
        <p:txBody>
          <a:bodyPr wrap="square" rtlCol="0">
            <a:spAutoFit/>
          </a:bodyPr>
          <a:lstStyle/>
          <a:p>
            <a:endParaRPr lang="hu-HU" dirty="0"/>
          </a:p>
        </p:txBody>
      </p:sp>
      <p:sp>
        <p:nvSpPr>
          <p:cNvPr id="2" name="Szövegdoboz 1"/>
          <p:cNvSpPr txBox="1"/>
          <p:nvPr/>
        </p:nvSpPr>
        <p:spPr>
          <a:xfrm>
            <a:off x="4514185" y="352523"/>
            <a:ext cx="1315965" cy="523220"/>
          </a:xfrm>
          <a:prstGeom prst="rect">
            <a:avLst/>
          </a:prstGeom>
          <a:noFill/>
        </p:spPr>
        <p:txBody>
          <a:bodyPr wrap="square" rtlCol="0">
            <a:spAutoFit/>
          </a:bodyPr>
          <a:lstStyle/>
          <a:p>
            <a:r>
              <a:rPr lang="hu-HU" sz="2800" dirty="0" err="1" smtClean="0">
                <a:ln w="0"/>
                <a:solidFill>
                  <a:schemeClr val="accent1"/>
                </a:solidFill>
                <a:effectLst>
                  <a:outerShdw blurRad="38100" dist="25400" dir="5400000" algn="ctr" rotWithShape="0">
                    <a:srgbClr val="6E747A">
                      <a:alpha val="43000"/>
                    </a:srgbClr>
                  </a:outerShdw>
                </a:effectLst>
              </a:rPr>
              <a:t>Rules</a:t>
            </a:r>
            <a:endParaRPr lang="hu-HU" sz="2800" dirty="0">
              <a:ln w="0"/>
              <a:solidFill>
                <a:schemeClr val="accent1"/>
              </a:solidFill>
              <a:effectLst>
                <a:outerShdw blurRad="38100" dist="25400" dir="5400000" algn="ctr" rotWithShape="0">
                  <a:srgbClr val="6E747A">
                    <a:alpha val="43000"/>
                  </a:srgbClr>
                </a:outerShdw>
              </a:effectLst>
            </a:endParaRPr>
          </a:p>
        </p:txBody>
      </p:sp>
      <p:pic>
        <p:nvPicPr>
          <p:cNvPr id="6" name="Kép 5"/>
          <p:cNvPicPr>
            <a:picLocks noChangeAspect="1"/>
          </p:cNvPicPr>
          <p:nvPr/>
        </p:nvPicPr>
        <p:blipFill>
          <a:blip r:embed="rId2"/>
          <a:stretch>
            <a:fillRect/>
          </a:stretch>
        </p:blipFill>
        <p:spPr>
          <a:xfrm>
            <a:off x="65475" y="4453422"/>
            <a:ext cx="1164437" cy="676715"/>
          </a:xfrm>
          <a:prstGeom prst="rect">
            <a:avLst/>
          </a:prstGeom>
        </p:spPr>
      </p:pic>
    </p:spTree>
    <p:extLst>
      <p:ext uri="{BB962C8B-B14F-4D97-AF65-F5344CB8AC3E}">
        <p14:creationId xmlns:p14="http://schemas.microsoft.com/office/powerpoint/2010/main" val="2116808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
        <p:nvSpPr>
          <p:cNvPr id="4" name="Szövegdoboz 3"/>
          <p:cNvSpPr txBox="1"/>
          <p:nvPr/>
        </p:nvSpPr>
        <p:spPr>
          <a:xfrm>
            <a:off x="1974723" y="614863"/>
            <a:ext cx="6417610" cy="7325082"/>
          </a:xfrm>
          <a:prstGeom prst="rect">
            <a:avLst/>
          </a:prstGeom>
          <a:noFill/>
        </p:spPr>
        <p:txBody>
          <a:bodyPr wrap="square" rtlCol="0">
            <a:spAutoFit/>
          </a:bodyPr>
          <a:lstStyle/>
          <a:p>
            <a:r>
              <a:rPr lang="hu-HU" sz="2000" dirty="0" smtClean="0">
                <a:solidFill>
                  <a:schemeClr val="tx1">
                    <a:lumMod val="50000"/>
                    <a:lumOff val="50000"/>
                  </a:schemeClr>
                </a:solidFill>
              </a:rPr>
              <a:t>The </a:t>
            </a:r>
            <a:r>
              <a:rPr lang="hu-HU" sz="2000" dirty="0" err="1" smtClean="0">
                <a:solidFill>
                  <a:schemeClr val="tx1">
                    <a:lumMod val="50000"/>
                    <a:lumOff val="50000"/>
                  </a:schemeClr>
                </a:solidFill>
              </a:rPr>
              <a:t>quizmaster</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checks</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the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answers</a:t>
            </a:r>
            <a:r>
              <a:rPr lang="hu-HU" sz="2000" dirty="0" smtClean="0">
                <a:solidFill>
                  <a:schemeClr val="tx1">
                    <a:lumMod val="50000"/>
                    <a:lumOff val="50000"/>
                  </a:schemeClr>
                </a:solidFill>
              </a:rPr>
              <a:t> and </a:t>
            </a:r>
            <a:r>
              <a:rPr lang="hu-HU" sz="2000" dirty="0" err="1" smtClean="0">
                <a:solidFill>
                  <a:schemeClr val="tx1">
                    <a:lumMod val="50000"/>
                    <a:lumOff val="50000"/>
                  </a:schemeClr>
                </a:solidFill>
              </a:rPr>
              <a:t>adds</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additional</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knowledge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to</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the</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question</a:t>
            </a:r>
            <a:r>
              <a:rPr lang="hu-HU" sz="2000" dirty="0" smtClean="0">
                <a:solidFill>
                  <a:schemeClr val="tx1">
                    <a:lumMod val="50000"/>
                    <a:lumOff val="50000"/>
                  </a:schemeClr>
                </a:solidFill>
              </a:rPr>
              <a:t> </a:t>
            </a:r>
          </a:p>
          <a:p>
            <a:endParaRPr lang="hu-HU" sz="2000" dirty="0" smtClean="0">
              <a:solidFill>
                <a:schemeClr val="tx1">
                  <a:lumMod val="50000"/>
                  <a:lumOff val="50000"/>
                </a:schemeClr>
              </a:solidFill>
            </a:endParaRPr>
          </a:p>
          <a:p>
            <a:r>
              <a:rPr lang="en-US" sz="2000" dirty="0" smtClean="0">
                <a:solidFill>
                  <a:schemeClr val="tx1">
                    <a:lumMod val="50000"/>
                    <a:lumOff val="50000"/>
                  </a:schemeClr>
                </a:solidFill>
              </a:rPr>
              <a:t>2</a:t>
            </a:r>
            <a:r>
              <a:rPr lang="en-US" sz="2000" dirty="0">
                <a:solidFill>
                  <a:schemeClr val="tx1">
                    <a:lumMod val="50000"/>
                    <a:lumOff val="50000"/>
                  </a:schemeClr>
                </a:solidFill>
              </a:rPr>
              <a:t>) if you answer well, taking one block on a turn from any level of the tower (except the one below an incomplete top level), </a:t>
            </a:r>
            <a:r>
              <a:rPr lang="en-US" sz="2000" dirty="0" smtClean="0">
                <a:solidFill>
                  <a:schemeClr val="tx1">
                    <a:lumMod val="50000"/>
                    <a:lumOff val="50000"/>
                  </a:schemeClr>
                </a:solidFill>
              </a:rPr>
              <a:t>and</a:t>
            </a:r>
            <a:endParaRPr lang="hu-HU" sz="2000" dirty="0" smtClean="0">
              <a:solidFill>
                <a:schemeClr val="tx1">
                  <a:lumMod val="50000"/>
                  <a:lumOff val="50000"/>
                </a:schemeClr>
              </a:solidFill>
            </a:endParaRPr>
          </a:p>
          <a:p>
            <a:endParaRPr lang="en-US" sz="2000" dirty="0">
              <a:solidFill>
                <a:schemeClr val="tx1">
                  <a:lumMod val="50000"/>
                  <a:lumOff val="50000"/>
                </a:schemeClr>
              </a:solidFill>
            </a:endParaRPr>
          </a:p>
          <a:p>
            <a:r>
              <a:rPr lang="en-US" sz="2000" dirty="0" smtClean="0">
                <a:solidFill>
                  <a:schemeClr val="tx1">
                    <a:lumMod val="50000"/>
                    <a:lumOff val="50000"/>
                  </a:schemeClr>
                </a:solidFill>
              </a:rPr>
              <a:t>3</a:t>
            </a:r>
            <a:r>
              <a:rPr lang="en-US" sz="2000" dirty="0">
                <a:solidFill>
                  <a:schemeClr val="tx1">
                    <a:lumMod val="50000"/>
                    <a:lumOff val="50000"/>
                  </a:schemeClr>
                </a:solidFill>
              </a:rPr>
              <a:t>) placing it on the topmost level in order to complete it: plus 1 </a:t>
            </a:r>
            <a:r>
              <a:rPr lang="en-US" sz="2000" dirty="0" smtClean="0">
                <a:solidFill>
                  <a:schemeClr val="tx1">
                    <a:lumMod val="50000"/>
                    <a:lumOff val="50000"/>
                  </a:schemeClr>
                </a:solidFill>
              </a:rPr>
              <a:t>point</a:t>
            </a:r>
            <a:endParaRPr lang="hu-HU" sz="2000" dirty="0" smtClean="0">
              <a:solidFill>
                <a:schemeClr val="tx1">
                  <a:lumMod val="50000"/>
                  <a:lumOff val="50000"/>
                </a:schemeClr>
              </a:solidFill>
            </a:endParaRPr>
          </a:p>
          <a:p>
            <a:endParaRPr lang="hu-HU" sz="2000" dirty="0" smtClean="0">
              <a:solidFill>
                <a:schemeClr val="tx1">
                  <a:lumMod val="50000"/>
                  <a:lumOff val="50000"/>
                </a:schemeClr>
              </a:solidFill>
            </a:endParaRPr>
          </a:p>
          <a:p>
            <a:r>
              <a:rPr lang="en-US" sz="2000" dirty="0" smtClean="0">
                <a:solidFill>
                  <a:schemeClr val="tx1">
                    <a:lumMod val="50000"/>
                    <a:lumOff val="50000"/>
                  </a:schemeClr>
                </a:solidFill>
              </a:rPr>
              <a:t>•</a:t>
            </a:r>
            <a:r>
              <a:rPr lang="hu-HU" sz="2000" dirty="0" smtClean="0">
                <a:solidFill>
                  <a:schemeClr val="tx1">
                    <a:lumMod val="50000"/>
                    <a:lumOff val="50000"/>
                  </a:schemeClr>
                </a:solidFill>
              </a:rPr>
              <a:t> </a:t>
            </a:r>
            <a:r>
              <a:rPr lang="en-US" sz="2000" dirty="0" smtClean="0">
                <a:solidFill>
                  <a:schemeClr val="tx1">
                    <a:lumMod val="50000"/>
                    <a:lumOff val="50000"/>
                  </a:schemeClr>
                </a:solidFill>
              </a:rPr>
              <a:t>The </a:t>
            </a:r>
            <a:r>
              <a:rPr lang="en-US" sz="2000" dirty="0">
                <a:solidFill>
                  <a:schemeClr val="tx1">
                    <a:lumMod val="50000"/>
                    <a:lumOff val="50000"/>
                  </a:schemeClr>
                </a:solidFill>
              </a:rPr>
              <a:t>game ends when the tower falls -- completely or if any block falls from the tower (other than the block a player moves on a turn): minus 10 points</a:t>
            </a:r>
          </a:p>
          <a:p>
            <a:pPr>
              <a:lnSpc>
                <a:spcPct val="150000"/>
              </a:lnSpc>
            </a:pPr>
            <a:r>
              <a:rPr lang="en-US" sz="2000" dirty="0" smtClean="0">
                <a:solidFill>
                  <a:schemeClr val="tx1">
                    <a:lumMod val="50000"/>
                    <a:lumOff val="50000"/>
                  </a:schemeClr>
                </a:solidFill>
              </a:rPr>
              <a:t>•</a:t>
            </a:r>
            <a:r>
              <a:rPr lang="hu-HU" sz="2000" dirty="0" smtClean="0">
                <a:solidFill>
                  <a:schemeClr val="tx1">
                    <a:lumMod val="50000"/>
                    <a:lumOff val="50000"/>
                  </a:schemeClr>
                </a:solidFill>
              </a:rPr>
              <a:t> </a:t>
            </a:r>
            <a:r>
              <a:rPr lang="en-US" sz="2000" dirty="0" smtClean="0">
                <a:solidFill>
                  <a:schemeClr val="tx1">
                    <a:lumMod val="50000"/>
                    <a:lumOff val="50000"/>
                  </a:schemeClr>
                </a:solidFill>
              </a:rPr>
              <a:t>Count </a:t>
            </a:r>
            <a:r>
              <a:rPr lang="en-US" sz="2000" dirty="0">
                <a:solidFill>
                  <a:schemeClr val="tx1">
                    <a:lumMod val="50000"/>
                    <a:lumOff val="50000"/>
                  </a:schemeClr>
                </a:solidFill>
              </a:rPr>
              <a:t>the points and find the winners</a:t>
            </a:r>
          </a:p>
          <a:p>
            <a:pPr>
              <a:lnSpc>
                <a:spcPct val="150000"/>
              </a:lnSpc>
            </a:pPr>
            <a:endParaRPr lang="en-US" sz="2000" dirty="0">
              <a:solidFill>
                <a:schemeClr val="tx1">
                  <a:lumMod val="50000"/>
                  <a:lumOff val="50000"/>
                </a:schemeClr>
              </a:solidFill>
            </a:endParaRPr>
          </a:p>
          <a:p>
            <a:pPr>
              <a:lnSpc>
                <a:spcPct val="150000"/>
              </a:lnSpc>
            </a:pPr>
            <a:endParaRPr lang="hu-HU" sz="2000" dirty="0" smtClean="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a:p>
            <a:pPr>
              <a:lnSpc>
                <a:spcPct val="150000"/>
              </a:lnSpc>
            </a:pPr>
            <a:endParaRPr lang="hu-HU" sz="2000" dirty="0" smtClean="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p:txBody>
      </p:sp>
      <p:sp>
        <p:nvSpPr>
          <p:cNvPr id="5" name="Szövegdoboz 4"/>
          <p:cNvSpPr txBox="1"/>
          <p:nvPr/>
        </p:nvSpPr>
        <p:spPr>
          <a:xfrm>
            <a:off x="750013" y="1684962"/>
            <a:ext cx="1900720" cy="2549530"/>
          </a:xfrm>
          <a:prstGeom prst="rect">
            <a:avLst/>
          </a:prstGeom>
          <a:noFill/>
        </p:spPr>
        <p:txBody>
          <a:bodyPr wrap="square" rtlCol="0">
            <a:spAutoFit/>
          </a:bodyPr>
          <a:lstStyle/>
          <a:p>
            <a:endParaRPr lang="hu-HU" dirty="0"/>
          </a:p>
        </p:txBody>
      </p:sp>
      <p:sp>
        <p:nvSpPr>
          <p:cNvPr id="2" name="Szövegdoboz 1"/>
          <p:cNvSpPr txBox="1"/>
          <p:nvPr/>
        </p:nvSpPr>
        <p:spPr>
          <a:xfrm>
            <a:off x="4637475" y="91643"/>
            <a:ext cx="1315965" cy="523220"/>
          </a:xfrm>
          <a:prstGeom prst="rect">
            <a:avLst/>
          </a:prstGeom>
          <a:noFill/>
        </p:spPr>
        <p:txBody>
          <a:bodyPr wrap="square" rtlCol="0">
            <a:spAutoFit/>
          </a:bodyPr>
          <a:lstStyle/>
          <a:p>
            <a:r>
              <a:rPr lang="hu-HU" sz="2800" dirty="0" err="1" smtClean="0">
                <a:ln w="0"/>
                <a:solidFill>
                  <a:schemeClr val="accent1"/>
                </a:solidFill>
                <a:effectLst>
                  <a:outerShdw blurRad="38100" dist="25400" dir="5400000" algn="ctr" rotWithShape="0">
                    <a:srgbClr val="6E747A">
                      <a:alpha val="43000"/>
                    </a:srgbClr>
                  </a:outerShdw>
                </a:effectLst>
              </a:rPr>
              <a:t>Rules</a:t>
            </a:r>
            <a:endParaRPr lang="hu-HU" sz="2800" dirty="0">
              <a:ln w="0"/>
              <a:solidFill>
                <a:schemeClr val="accent1"/>
              </a:solidFill>
              <a:effectLst>
                <a:outerShdw blurRad="38100" dist="25400" dir="5400000" algn="ctr" rotWithShape="0">
                  <a:srgbClr val="6E747A">
                    <a:alpha val="43000"/>
                  </a:srgbClr>
                </a:outerShdw>
              </a:effectLst>
            </a:endParaRPr>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91" y="1963134"/>
            <a:ext cx="1668714" cy="1993186"/>
          </a:xfrm>
          <a:prstGeom prst="rect">
            <a:avLst/>
          </a:prstGeom>
        </p:spPr>
      </p:pic>
      <p:pic>
        <p:nvPicPr>
          <p:cNvPr id="7" name="Kép 6"/>
          <p:cNvPicPr>
            <a:picLocks noChangeAspect="1"/>
          </p:cNvPicPr>
          <p:nvPr/>
        </p:nvPicPr>
        <p:blipFill>
          <a:blip r:embed="rId3"/>
          <a:stretch>
            <a:fillRect/>
          </a:stretch>
        </p:blipFill>
        <p:spPr>
          <a:xfrm>
            <a:off x="0" y="4466785"/>
            <a:ext cx="1164437" cy="676715"/>
          </a:xfrm>
          <a:prstGeom prst="rect">
            <a:avLst/>
          </a:prstGeom>
        </p:spPr>
      </p:pic>
    </p:spTree>
    <p:extLst>
      <p:ext uri="{BB962C8B-B14F-4D97-AF65-F5344CB8AC3E}">
        <p14:creationId xmlns:p14="http://schemas.microsoft.com/office/powerpoint/2010/main" val="289041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pic>
        <p:nvPicPr>
          <p:cNvPr id="3" name="Kép 2"/>
          <p:cNvPicPr>
            <a:picLocks noChangeAspect="1"/>
          </p:cNvPicPr>
          <p:nvPr/>
        </p:nvPicPr>
        <p:blipFill>
          <a:blip r:embed="rId2"/>
          <a:stretch>
            <a:fillRect/>
          </a:stretch>
        </p:blipFill>
        <p:spPr>
          <a:xfrm>
            <a:off x="2021440" y="811663"/>
            <a:ext cx="4512924" cy="2006937"/>
          </a:xfrm>
          <a:prstGeom prst="rect">
            <a:avLst/>
          </a:prstGeo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75030" y="1751746"/>
            <a:ext cx="2005744" cy="4512924"/>
          </a:xfrm>
          <a:prstGeom prst="rect">
            <a:avLst/>
          </a:prstGeom>
        </p:spPr>
      </p:pic>
      <p:sp>
        <p:nvSpPr>
          <p:cNvPr id="8" name="Szövegdoboz 7"/>
          <p:cNvSpPr txBox="1"/>
          <p:nvPr/>
        </p:nvSpPr>
        <p:spPr>
          <a:xfrm>
            <a:off x="2804845" y="143838"/>
            <a:ext cx="3534310" cy="523220"/>
          </a:xfrm>
          <a:prstGeom prst="rect">
            <a:avLst/>
          </a:prstGeom>
          <a:noFill/>
        </p:spPr>
        <p:txBody>
          <a:bodyPr wrap="square" rtlCol="0">
            <a:spAutoFit/>
          </a:bodyPr>
          <a:lstStyle/>
          <a:p>
            <a:pPr algn="ctr"/>
            <a:r>
              <a:rPr lang="hu-HU" sz="2800" dirty="0" err="1" smtClean="0">
                <a:ln w="0"/>
                <a:solidFill>
                  <a:schemeClr val="accent1"/>
                </a:solidFill>
                <a:effectLst>
                  <a:outerShdw blurRad="38100" dist="25400" dir="5400000" algn="ctr" rotWithShape="0">
                    <a:srgbClr val="6E747A">
                      <a:alpha val="43000"/>
                    </a:srgbClr>
                  </a:outerShdw>
                </a:effectLst>
              </a:rPr>
              <a:t>Process</a:t>
            </a:r>
            <a:r>
              <a:rPr lang="hu-HU" sz="2800" dirty="0" smtClean="0">
                <a:ln w="0"/>
                <a:solidFill>
                  <a:schemeClr val="accent1"/>
                </a:solidFill>
                <a:effectLst>
                  <a:outerShdw blurRad="38100" dist="25400" dir="5400000" algn="ctr" rotWithShape="0">
                    <a:srgbClr val="6E747A">
                      <a:alpha val="43000"/>
                    </a:srgbClr>
                  </a:outerShdw>
                </a:effectLst>
              </a:rPr>
              <a:t>…</a:t>
            </a:r>
            <a:endParaRPr lang="hu-HU"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9926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
        <p:nvSpPr>
          <p:cNvPr id="4" name="Szövegdoboz 3"/>
          <p:cNvSpPr txBox="1"/>
          <p:nvPr/>
        </p:nvSpPr>
        <p:spPr>
          <a:xfrm>
            <a:off x="2989781" y="811663"/>
            <a:ext cx="5319272" cy="4247317"/>
          </a:xfrm>
          <a:prstGeom prst="rect">
            <a:avLst/>
          </a:prstGeom>
          <a:noFill/>
        </p:spPr>
        <p:txBody>
          <a:bodyPr wrap="square" rtlCol="0">
            <a:spAutoFit/>
          </a:bodyPr>
          <a:lstStyle/>
          <a:p>
            <a:pPr algn="ctr">
              <a:lnSpc>
                <a:spcPct val="150000"/>
              </a:lnSpc>
            </a:pPr>
            <a:r>
              <a:rPr lang="en-US" sz="2000" b="1" dirty="0">
                <a:solidFill>
                  <a:schemeClr val="tx1">
                    <a:lumMod val="50000"/>
                    <a:lumOff val="50000"/>
                  </a:schemeClr>
                </a:solidFill>
              </a:rPr>
              <a:t>How many official languages does the EU have</a:t>
            </a:r>
            <a:r>
              <a:rPr lang="en-US" sz="2000" b="1" dirty="0" smtClean="0">
                <a:solidFill>
                  <a:schemeClr val="tx1">
                    <a:lumMod val="50000"/>
                    <a:lumOff val="50000"/>
                  </a:schemeClr>
                </a:solidFill>
              </a:rPr>
              <a:t>?</a:t>
            </a:r>
            <a:endParaRPr lang="hu-HU" sz="2000" b="1" dirty="0" smtClean="0">
              <a:solidFill>
                <a:schemeClr val="tx1">
                  <a:lumMod val="50000"/>
                  <a:lumOff val="50000"/>
                </a:schemeClr>
              </a:solidFill>
            </a:endParaRPr>
          </a:p>
          <a:p>
            <a:pPr algn="ctr">
              <a:lnSpc>
                <a:spcPct val="150000"/>
              </a:lnSpc>
            </a:pP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a) 19</a:t>
            </a:r>
          </a:p>
          <a:p>
            <a:pPr algn="ctr">
              <a:lnSpc>
                <a:spcPct val="150000"/>
              </a:lnSpc>
            </a:pPr>
            <a:r>
              <a:rPr lang="hu-HU" sz="2000" dirty="0" smtClean="0">
                <a:solidFill>
                  <a:schemeClr val="tx1">
                    <a:lumMod val="50000"/>
                    <a:lumOff val="50000"/>
                  </a:schemeClr>
                </a:solidFill>
              </a:rPr>
              <a:t>b) 23 </a:t>
            </a:r>
          </a:p>
          <a:p>
            <a:pPr algn="ctr">
              <a:lnSpc>
                <a:spcPct val="150000"/>
              </a:lnSpc>
            </a:pPr>
            <a:r>
              <a:rPr lang="hu-HU" sz="2000" dirty="0" smtClean="0">
                <a:solidFill>
                  <a:schemeClr val="tx1">
                    <a:lumMod val="50000"/>
                    <a:lumOff val="50000"/>
                  </a:schemeClr>
                </a:solidFill>
              </a:rPr>
              <a:t>c) 24 </a:t>
            </a:r>
          </a:p>
          <a:p>
            <a:pPr>
              <a:lnSpc>
                <a:spcPct val="150000"/>
              </a:lnSpc>
            </a:pPr>
            <a:endParaRPr lang="hu-HU" sz="2000" dirty="0" smtClean="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p:txBody>
      </p:sp>
      <p:sp>
        <p:nvSpPr>
          <p:cNvPr id="5" name="Szövegdoboz 4"/>
          <p:cNvSpPr txBox="1"/>
          <p:nvPr/>
        </p:nvSpPr>
        <p:spPr>
          <a:xfrm>
            <a:off x="400691" y="1684962"/>
            <a:ext cx="1900720" cy="2549530"/>
          </a:xfrm>
          <a:prstGeom prst="rect">
            <a:avLst/>
          </a:prstGeom>
          <a:noFill/>
        </p:spPr>
        <p:txBody>
          <a:bodyPr wrap="square" rtlCol="0">
            <a:spAutoFit/>
          </a:bodyPr>
          <a:lstStyle/>
          <a:p>
            <a:endParaRPr lang="hu-HU" dirty="0"/>
          </a:p>
        </p:txBody>
      </p:sp>
      <p:sp>
        <p:nvSpPr>
          <p:cNvPr id="2" name="Szövegdoboz 1"/>
          <p:cNvSpPr txBox="1"/>
          <p:nvPr/>
        </p:nvSpPr>
        <p:spPr>
          <a:xfrm>
            <a:off x="2301411" y="91643"/>
            <a:ext cx="6007642" cy="523220"/>
          </a:xfrm>
          <a:prstGeom prst="rect">
            <a:avLst/>
          </a:prstGeom>
          <a:noFill/>
        </p:spPr>
        <p:txBody>
          <a:bodyPr wrap="square" rtlCol="0">
            <a:spAutoFit/>
          </a:bodyPr>
          <a:lstStyle/>
          <a:p>
            <a:pPr algn="ctr"/>
            <a:r>
              <a:rPr lang="hu-HU" sz="2800" dirty="0" err="1" smtClean="0">
                <a:ln w="0"/>
                <a:solidFill>
                  <a:schemeClr val="accent1"/>
                </a:solidFill>
                <a:effectLst>
                  <a:outerShdw blurRad="38100" dist="25400" dir="5400000" algn="ctr" rotWithShape="0">
                    <a:srgbClr val="6E747A">
                      <a:alpha val="43000"/>
                    </a:srgbClr>
                  </a:outerShdw>
                </a:effectLst>
              </a:rPr>
              <a:t>Sample</a:t>
            </a:r>
            <a:r>
              <a:rPr lang="hu-HU" sz="2800" dirty="0" smtClean="0">
                <a:ln w="0"/>
                <a:solidFill>
                  <a:schemeClr val="accent1"/>
                </a:solidFill>
                <a:effectLst>
                  <a:outerShdw blurRad="38100" dist="25400" dir="5400000" algn="ctr" rotWithShape="0">
                    <a:srgbClr val="6E747A">
                      <a:alpha val="43000"/>
                    </a:srgbClr>
                  </a:outerShdw>
                </a:effectLst>
              </a:rPr>
              <a:t> </a:t>
            </a:r>
            <a:r>
              <a:rPr lang="hu-HU" sz="2800" dirty="0" err="1" smtClean="0">
                <a:ln w="0"/>
                <a:solidFill>
                  <a:schemeClr val="accent1"/>
                </a:solidFill>
                <a:effectLst>
                  <a:outerShdw blurRad="38100" dist="25400" dir="5400000" algn="ctr" rotWithShape="0">
                    <a:srgbClr val="6E747A">
                      <a:alpha val="43000"/>
                    </a:srgbClr>
                  </a:outerShdw>
                </a:effectLst>
              </a:rPr>
              <a:t>questions</a:t>
            </a:r>
            <a:r>
              <a:rPr lang="hu-HU" sz="2800" dirty="0" smtClean="0">
                <a:ln w="0"/>
                <a:solidFill>
                  <a:schemeClr val="accent1"/>
                </a:solidFill>
                <a:effectLst>
                  <a:outerShdw blurRad="38100" dist="25400" dir="5400000" algn="ctr" rotWithShape="0">
                    <a:srgbClr val="6E747A">
                      <a:alpha val="43000"/>
                    </a:srgbClr>
                  </a:outerShdw>
                </a:effectLst>
              </a:rPr>
              <a:t> </a:t>
            </a:r>
            <a:endParaRPr lang="hu-HU" sz="2800" dirty="0">
              <a:ln w="0"/>
              <a:solidFill>
                <a:schemeClr val="accent1"/>
              </a:solidFill>
              <a:effectLst>
                <a:outerShdw blurRad="38100" dist="25400" dir="5400000" algn="ctr" rotWithShape="0">
                  <a:srgbClr val="6E747A">
                    <a:alpha val="43000"/>
                  </a:srgbClr>
                </a:outerShdw>
              </a:effectLst>
            </a:endParaRPr>
          </a:p>
        </p:txBody>
      </p:sp>
      <p:pic>
        <p:nvPicPr>
          <p:cNvPr id="7" name="Kép 6"/>
          <p:cNvPicPr>
            <a:picLocks noChangeAspect="1"/>
          </p:cNvPicPr>
          <p:nvPr/>
        </p:nvPicPr>
        <p:blipFill>
          <a:blip r:embed="rId2"/>
          <a:stretch>
            <a:fillRect/>
          </a:stretch>
        </p:blipFill>
        <p:spPr>
          <a:xfrm>
            <a:off x="705427" y="1436069"/>
            <a:ext cx="2522625" cy="2469650"/>
          </a:xfrm>
          <a:prstGeom prst="rect">
            <a:avLst/>
          </a:prstGeom>
        </p:spPr>
      </p:pic>
      <p:pic>
        <p:nvPicPr>
          <p:cNvPr id="6" name="Kép 5"/>
          <p:cNvPicPr>
            <a:picLocks noChangeAspect="1"/>
          </p:cNvPicPr>
          <p:nvPr/>
        </p:nvPicPr>
        <p:blipFill>
          <a:blip r:embed="rId3"/>
          <a:stretch>
            <a:fillRect/>
          </a:stretch>
        </p:blipFill>
        <p:spPr>
          <a:xfrm>
            <a:off x="100949" y="4466398"/>
            <a:ext cx="1164437" cy="676715"/>
          </a:xfrm>
          <a:prstGeom prst="rect">
            <a:avLst/>
          </a:prstGeom>
        </p:spPr>
      </p:pic>
    </p:spTree>
    <p:extLst>
      <p:ext uri="{BB962C8B-B14F-4D97-AF65-F5344CB8AC3E}">
        <p14:creationId xmlns:p14="http://schemas.microsoft.com/office/powerpoint/2010/main" val="4143167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
        <p:nvSpPr>
          <p:cNvPr id="4" name="Szövegdoboz 3"/>
          <p:cNvSpPr txBox="1"/>
          <p:nvPr/>
        </p:nvSpPr>
        <p:spPr>
          <a:xfrm>
            <a:off x="2693795" y="811663"/>
            <a:ext cx="5710465" cy="5324535"/>
          </a:xfrm>
          <a:prstGeom prst="rect">
            <a:avLst/>
          </a:prstGeom>
          <a:noFill/>
        </p:spPr>
        <p:txBody>
          <a:bodyPr wrap="square" rtlCol="0">
            <a:spAutoFit/>
          </a:bodyPr>
          <a:lstStyle/>
          <a:p>
            <a:pPr algn="ctr"/>
            <a:r>
              <a:rPr lang="en-US" sz="2000" b="1" dirty="0">
                <a:solidFill>
                  <a:schemeClr val="tx1">
                    <a:lumMod val="50000"/>
                    <a:lumOff val="50000"/>
                  </a:schemeClr>
                </a:solidFill>
              </a:rPr>
              <a:t>Euro banknotes and coins were introduced in 2002 and are now used in 19 EU countries. The coins have a common side, showing a map of Europe, but each country has its own design on the other side. </a:t>
            </a:r>
            <a:endParaRPr lang="hu-HU" sz="2000" b="1" dirty="0" smtClean="0">
              <a:solidFill>
                <a:schemeClr val="tx1">
                  <a:lumMod val="50000"/>
                  <a:lumOff val="50000"/>
                </a:schemeClr>
              </a:solidFill>
            </a:endParaRPr>
          </a:p>
          <a:p>
            <a:pPr algn="ctr">
              <a:lnSpc>
                <a:spcPct val="150000"/>
              </a:lnSpc>
            </a:pPr>
            <a:r>
              <a:rPr lang="hu-HU" sz="2000" b="1" dirty="0" err="1" smtClean="0">
                <a:solidFill>
                  <a:schemeClr val="tx1">
                    <a:lumMod val="50000"/>
                    <a:lumOff val="50000"/>
                  </a:schemeClr>
                </a:solidFill>
              </a:rPr>
              <a:t>Guess</a:t>
            </a:r>
            <a:r>
              <a:rPr lang="hu-HU" sz="2000" b="1" dirty="0" smtClean="0">
                <a:solidFill>
                  <a:schemeClr val="tx1">
                    <a:lumMod val="50000"/>
                    <a:lumOff val="50000"/>
                  </a:schemeClr>
                </a:solidFill>
              </a:rPr>
              <a:t>, </a:t>
            </a:r>
            <a:r>
              <a:rPr lang="hu-HU" sz="2000" b="1" dirty="0" err="1" smtClean="0">
                <a:solidFill>
                  <a:schemeClr val="tx1">
                    <a:lumMod val="50000"/>
                    <a:lumOff val="50000"/>
                  </a:schemeClr>
                </a:solidFill>
              </a:rPr>
              <a:t>where</a:t>
            </a:r>
            <a:r>
              <a:rPr lang="hu-HU" sz="2000" b="1" dirty="0" smtClean="0">
                <a:solidFill>
                  <a:schemeClr val="tx1">
                    <a:lumMod val="50000"/>
                    <a:lumOff val="50000"/>
                  </a:schemeClr>
                </a:solidFill>
              </a:rPr>
              <a:t> is </a:t>
            </a:r>
            <a:r>
              <a:rPr lang="hu-HU" sz="2000" b="1" dirty="0" err="1" smtClean="0">
                <a:solidFill>
                  <a:schemeClr val="tx1">
                    <a:lumMod val="50000"/>
                    <a:lumOff val="50000"/>
                  </a:schemeClr>
                </a:solidFill>
              </a:rPr>
              <a:t>this</a:t>
            </a:r>
            <a:r>
              <a:rPr lang="hu-HU" sz="2000" b="1" dirty="0" smtClean="0">
                <a:solidFill>
                  <a:schemeClr val="tx1">
                    <a:lumMod val="50000"/>
                    <a:lumOff val="50000"/>
                  </a:schemeClr>
                </a:solidFill>
              </a:rPr>
              <a:t> </a:t>
            </a:r>
            <a:r>
              <a:rPr lang="hu-HU" sz="2000" b="1" dirty="0" err="1" smtClean="0">
                <a:solidFill>
                  <a:schemeClr val="tx1">
                    <a:lumMod val="50000"/>
                    <a:lumOff val="50000"/>
                  </a:schemeClr>
                </a:solidFill>
              </a:rPr>
              <a:t>coin</a:t>
            </a:r>
            <a:r>
              <a:rPr lang="hu-HU" sz="2000" b="1" dirty="0" smtClean="0">
                <a:solidFill>
                  <a:schemeClr val="tx1">
                    <a:lumMod val="50000"/>
                    <a:lumOff val="50000"/>
                  </a:schemeClr>
                </a:solidFill>
              </a:rPr>
              <a:t> </a:t>
            </a:r>
            <a:r>
              <a:rPr lang="hu-HU" sz="2000" b="1" dirty="0" err="1" smtClean="0">
                <a:solidFill>
                  <a:schemeClr val="tx1">
                    <a:lumMod val="50000"/>
                    <a:lumOff val="50000"/>
                  </a:schemeClr>
                </a:solidFill>
              </a:rPr>
              <a:t>comes</a:t>
            </a:r>
            <a:r>
              <a:rPr lang="hu-HU" sz="2000" b="1" dirty="0" smtClean="0">
                <a:solidFill>
                  <a:schemeClr val="tx1">
                    <a:lumMod val="50000"/>
                    <a:lumOff val="50000"/>
                  </a:schemeClr>
                </a:solidFill>
              </a:rPr>
              <a:t> </a:t>
            </a:r>
            <a:r>
              <a:rPr lang="hu-HU" sz="2000" b="1" dirty="0" err="1" smtClean="0">
                <a:solidFill>
                  <a:schemeClr val="tx1">
                    <a:lumMod val="50000"/>
                    <a:lumOff val="50000"/>
                  </a:schemeClr>
                </a:solidFill>
              </a:rPr>
              <a:t>from</a:t>
            </a:r>
            <a:r>
              <a:rPr lang="hu-HU" sz="2000" b="1" dirty="0" smtClean="0">
                <a:solidFill>
                  <a:schemeClr val="tx1">
                    <a:lumMod val="50000"/>
                    <a:lumOff val="50000"/>
                  </a:schemeClr>
                </a:solidFill>
              </a:rPr>
              <a:t>? </a:t>
            </a:r>
          </a:p>
          <a:p>
            <a:pPr algn="ctr">
              <a:lnSpc>
                <a:spcPct val="150000"/>
              </a:lnSpc>
            </a:pPr>
            <a:r>
              <a:rPr lang="hu-HU" sz="2000" dirty="0" smtClean="0">
                <a:solidFill>
                  <a:schemeClr val="tx1">
                    <a:lumMod val="50000"/>
                    <a:lumOff val="50000"/>
                  </a:schemeClr>
                </a:solidFill>
              </a:rPr>
              <a:t>a) </a:t>
            </a:r>
            <a:r>
              <a:rPr lang="hu-HU" sz="2000" dirty="0" err="1" smtClean="0">
                <a:solidFill>
                  <a:schemeClr val="tx1">
                    <a:lumMod val="50000"/>
                    <a:lumOff val="50000"/>
                  </a:schemeClr>
                </a:solidFill>
              </a:rPr>
              <a:t>Germany</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b) </a:t>
            </a:r>
            <a:r>
              <a:rPr lang="hu-HU" sz="2000" dirty="0" err="1" smtClean="0">
                <a:solidFill>
                  <a:schemeClr val="tx1">
                    <a:lumMod val="50000"/>
                    <a:lumOff val="50000"/>
                  </a:schemeClr>
                </a:solidFill>
              </a:rPr>
              <a:t>Slovakia</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c) </a:t>
            </a:r>
            <a:r>
              <a:rPr lang="hu-HU" sz="2000" dirty="0" err="1" smtClean="0">
                <a:solidFill>
                  <a:schemeClr val="tx1">
                    <a:lumMod val="50000"/>
                    <a:lumOff val="50000"/>
                  </a:schemeClr>
                </a:solidFill>
              </a:rPr>
              <a:t>Lithuania</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d) France</a:t>
            </a:r>
          </a:p>
          <a:p>
            <a:pPr>
              <a:lnSpc>
                <a:spcPct val="150000"/>
              </a:lnSpc>
            </a:pPr>
            <a:endParaRPr lang="hu-HU" sz="2000" dirty="0" smtClean="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p:txBody>
      </p:sp>
      <p:sp>
        <p:nvSpPr>
          <p:cNvPr id="5" name="Szövegdoboz 4"/>
          <p:cNvSpPr txBox="1"/>
          <p:nvPr/>
        </p:nvSpPr>
        <p:spPr>
          <a:xfrm>
            <a:off x="400691" y="1684962"/>
            <a:ext cx="1900720" cy="2549530"/>
          </a:xfrm>
          <a:prstGeom prst="rect">
            <a:avLst/>
          </a:prstGeom>
          <a:noFill/>
        </p:spPr>
        <p:txBody>
          <a:bodyPr wrap="square" rtlCol="0">
            <a:spAutoFit/>
          </a:bodyPr>
          <a:lstStyle/>
          <a:p>
            <a:endParaRPr lang="hu-HU" dirty="0"/>
          </a:p>
        </p:txBody>
      </p:sp>
      <p:sp>
        <p:nvSpPr>
          <p:cNvPr id="2" name="Szövegdoboz 1"/>
          <p:cNvSpPr txBox="1"/>
          <p:nvPr/>
        </p:nvSpPr>
        <p:spPr>
          <a:xfrm>
            <a:off x="2301411" y="91643"/>
            <a:ext cx="6007642" cy="523220"/>
          </a:xfrm>
          <a:prstGeom prst="rect">
            <a:avLst/>
          </a:prstGeom>
          <a:noFill/>
        </p:spPr>
        <p:txBody>
          <a:bodyPr wrap="square" rtlCol="0">
            <a:spAutoFit/>
          </a:bodyPr>
          <a:lstStyle/>
          <a:p>
            <a:pPr algn="ctr"/>
            <a:r>
              <a:rPr lang="hu-HU" sz="2800" dirty="0" err="1" smtClean="0">
                <a:ln w="0"/>
                <a:solidFill>
                  <a:schemeClr val="accent1"/>
                </a:solidFill>
                <a:effectLst>
                  <a:outerShdw blurRad="38100" dist="25400" dir="5400000" algn="ctr" rotWithShape="0">
                    <a:srgbClr val="6E747A">
                      <a:alpha val="43000"/>
                    </a:srgbClr>
                  </a:outerShdw>
                </a:effectLst>
              </a:rPr>
              <a:t>Sample</a:t>
            </a:r>
            <a:r>
              <a:rPr lang="hu-HU" sz="2800" dirty="0" smtClean="0">
                <a:ln w="0"/>
                <a:solidFill>
                  <a:schemeClr val="accent1"/>
                </a:solidFill>
                <a:effectLst>
                  <a:outerShdw blurRad="38100" dist="25400" dir="5400000" algn="ctr" rotWithShape="0">
                    <a:srgbClr val="6E747A">
                      <a:alpha val="43000"/>
                    </a:srgbClr>
                  </a:outerShdw>
                </a:effectLst>
              </a:rPr>
              <a:t> </a:t>
            </a:r>
            <a:r>
              <a:rPr lang="hu-HU" sz="2800" dirty="0" err="1" smtClean="0">
                <a:ln w="0"/>
                <a:solidFill>
                  <a:schemeClr val="accent1"/>
                </a:solidFill>
                <a:effectLst>
                  <a:outerShdw blurRad="38100" dist="25400" dir="5400000" algn="ctr" rotWithShape="0">
                    <a:srgbClr val="6E747A">
                      <a:alpha val="43000"/>
                    </a:srgbClr>
                  </a:outerShdw>
                </a:effectLst>
              </a:rPr>
              <a:t>questions</a:t>
            </a:r>
            <a:r>
              <a:rPr lang="hu-HU" sz="2800" dirty="0" smtClean="0">
                <a:ln w="0"/>
                <a:solidFill>
                  <a:schemeClr val="accent1"/>
                </a:solidFill>
                <a:effectLst>
                  <a:outerShdw blurRad="38100" dist="25400" dir="5400000" algn="ctr" rotWithShape="0">
                    <a:srgbClr val="6E747A">
                      <a:alpha val="43000"/>
                    </a:srgbClr>
                  </a:outerShdw>
                </a:effectLst>
              </a:rPr>
              <a:t> </a:t>
            </a:r>
            <a:endParaRPr lang="hu-HU" sz="2800" dirty="0">
              <a:ln w="0"/>
              <a:solidFill>
                <a:schemeClr val="accent1"/>
              </a:solidFill>
              <a:effectLst>
                <a:outerShdw blurRad="38100" dist="25400" dir="5400000" algn="ctr" rotWithShape="0">
                  <a:srgbClr val="6E747A">
                    <a:alpha val="43000"/>
                  </a:srgbClr>
                </a:outerShdw>
              </a:effectLst>
            </a:endParaRPr>
          </a:p>
        </p:txBody>
      </p:sp>
      <p:pic>
        <p:nvPicPr>
          <p:cNvPr id="9" name="Kép 8"/>
          <p:cNvPicPr>
            <a:picLocks noChangeAspect="1"/>
          </p:cNvPicPr>
          <p:nvPr/>
        </p:nvPicPr>
        <p:blipFill>
          <a:blip r:embed="rId2"/>
          <a:stretch>
            <a:fillRect/>
          </a:stretch>
        </p:blipFill>
        <p:spPr>
          <a:xfrm>
            <a:off x="264726" y="1805423"/>
            <a:ext cx="2429069" cy="2429069"/>
          </a:xfrm>
          <a:prstGeom prst="rect">
            <a:avLst/>
          </a:prstGeom>
        </p:spPr>
      </p:pic>
      <p:pic>
        <p:nvPicPr>
          <p:cNvPr id="6" name="Kép 5"/>
          <p:cNvPicPr>
            <a:picLocks noChangeAspect="1"/>
          </p:cNvPicPr>
          <p:nvPr/>
        </p:nvPicPr>
        <p:blipFill>
          <a:blip r:embed="rId3"/>
          <a:stretch>
            <a:fillRect/>
          </a:stretch>
        </p:blipFill>
        <p:spPr>
          <a:xfrm>
            <a:off x="0" y="4466785"/>
            <a:ext cx="1164437" cy="676715"/>
          </a:xfrm>
          <a:prstGeom prst="rect">
            <a:avLst/>
          </a:prstGeom>
        </p:spPr>
      </p:pic>
    </p:spTree>
    <p:extLst>
      <p:ext uri="{BB962C8B-B14F-4D97-AF65-F5344CB8AC3E}">
        <p14:creationId xmlns:p14="http://schemas.microsoft.com/office/powerpoint/2010/main" val="3791646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broja slajda 2"/>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
        <p:nvSpPr>
          <p:cNvPr id="4" name="Szövegdoboz 3"/>
          <p:cNvSpPr txBox="1"/>
          <p:nvPr/>
        </p:nvSpPr>
        <p:spPr>
          <a:xfrm>
            <a:off x="2693795" y="811663"/>
            <a:ext cx="5710465" cy="4093428"/>
          </a:xfrm>
          <a:prstGeom prst="rect">
            <a:avLst/>
          </a:prstGeom>
          <a:noFill/>
        </p:spPr>
        <p:txBody>
          <a:bodyPr wrap="square" rtlCol="0">
            <a:spAutoFit/>
          </a:bodyPr>
          <a:lstStyle/>
          <a:p>
            <a:pPr algn="ctr"/>
            <a:r>
              <a:rPr lang="hu-HU" sz="2000" b="1" dirty="0" err="1" smtClean="0">
                <a:solidFill>
                  <a:schemeClr val="tx1">
                    <a:lumMod val="50000"/>
                    <a:lumOff val="50000"/>
                  </a:schemeClr>
                </a:solidFill>
              </a:rPr>
              <a:t>Which</a:t>
            </a:r>
            <a:r>
              <a:rPr lang="hu-HU" sz="2000" b="1" dirty="0" smtClean="0">
                <a:solidFill>
                  <a:schemeClr val="tx1">
                    <a:lumMod val="50000"/>
                    <a:lumOff val="50000"/>
                  </a:schemeClr>
                </a:solidFill>
              </a:rPr>
              <a:t> country is </a:t>
            </a:r>
            <a:r>
              <a:rPr lang="hu-HU" sz="2000" b="1" dirty="0" err="1" smtClean="0">
                <a:solidFill>
                  <a:schemeClr val="tx1">
                    <a:lumMod val="50000"/>
                    <a:lumOff val="50000"/>
                  </a:schemeClr>
                </a:solidFill>
              </a:rPr>
              <a:t>shaded</a:t>
            </a:r>
            <a:r>
              <a:rPr lang="hu-HU" sz="2000" b="1" dirty="0" smtClean="0">
                <a:solidFill>
                  <a:schemeClr val="tx1">
                    <a:lumMod val="50000"/>
                    <a:lumOff val="50000"/>
                  </a:schemeClr>
                </a:solidFill>
              </a:rPr>
              <a:t> </a:t>
            </a:r>
            <a:r>
              <a:rPr lang="hu-HU" sz="2000" b="1" dirty="0" err="1" smtClean="0">
                <a:solidFill>
                  <a:schemeClr val="tx1">
                    <a:lumMod val="50000"/>
                    <a:lumOff val="50000"/>
                  </a:schemeClr>
                </a:solidFill>
              </a:rPr>
              <a:t>in</a:t>
            </a:r>
            <a:r>
              <a:rPr lang="hu-HU" sz="2000" b="1" dirty="0" smtClean="0">
                <a:solidFill>
                  <a:schemeClr val="tx1">
                    <a:lumMod val="50000"/>
                    <a:lumOff val="50000"/>
                  </a:schemeClr>
                </a:solidFill>
              </a:rPr>
              <a:t> </a:t>
            </a:r>
            <a:r>
              <a:rPr lang="hu-HU" sz="2000" b="1" dirty="0" err="1" smtClean="0">
                <a:solidFill>
                  <a:schemeClr val="tx1">
                    <a:lumMod val="50000"/>
                    <a:lumOff val="50000"/>
                  </a:schemeClr>
                </a:solidFill>
              </a:rPr>
              <a:t>red</a:t>
            </a:r>
            <a:r>
              <a:rPr lang="hu-HU" sz="2000" b="1" dirty="0" smtClean="0">
                <a:solidFill>
                  <a:schemeClr val="tx1">
                    <a:lumMod val="50000"/>
                    <a:lumOff val="50000"/>
                  </a:schemeClr>
                </a:solidFill>
              </a:rPr>
              <a:t>? </a:t>
            </a:r>
          </a:p>
          <a:p>
            <a:pPr algn="ctr">
              <a:lnSpc>
                <a:spcPct val="150000"/>
              </a:lnSpc>
            </a:pP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a) </a:t>
            </a:r>
            <a:r>
              <a:rPr lang="hu-HU" sz="2000" dirty="0" err="1" smtClean="0">
                <a:solidFill>
                  <a:schemeClr val="tx1">
                    <a:lumMod val="50000"/>
                    <a:lumOff val="50000"/>
                  </a:schemeClr>
                </a:solidFill>
              </a:rPr>
              <a:t>Poland</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b) </a:t>
            </a:r>
            <a:r>
              <a:rPr lang="hu-HU" sz="2000" dirty="0" err="1" smtClean="0">
                <a:solidFill>
                  <a:schemeClr val="tx1">
                    <a:lumMod val="50000"/>
                    <a:lumOff val="50000"/>
                  </a:schemeClr>
                </a:solidFill>
              </a:rPr>
              <a:t>Slovakia</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c) </a:t>
            </a:r>
            <a:r>
              <a:rPr lang="hu-HU" sz="2000" dirty="0" err="1" smtClean="0">
                <a:solidFill>
                  <a:schemeClr val="tx1">
                    <a:lumMod val="50000"/>
                    <a:lumOff val="50000"/>
                  </a:schemeClr>
                </a:solidFill>
              </a:rPr>
              <a:t>Czech</a:t>
            </a:r>
            <a:r>
              <a:rPr lang="hu-HU" sz="2000" dirty="0" smtClean="0">
                <a:solidFill>
                  <a:schemeClr val="tx1">
                    <a:lumMod val="50000"/>
                    <a:lumOff val="50000"/>
                  </a:schemeClr>
                </a:solidFill>
              </a:rPr>
              <a:t> </a:t>
            </a:r>
            <a:r>
              <a:rPr lang="hu-HU" sz="2000" dirty="0" err="1" smtClean="0">
                <a:solidFill>
                  <a:schemeClr val="tx1">
                    <a:lumMod val="50000"/>
                    <a:lumOff val="50000"/>
                  </a:schemeClr>
                </a:solidFill>
              </a:rPr>
              <a:t>Republic</a:t>
            </a:r>
            <a:endParaRPr lang="hu-HU" sz="2000" dirty="0" smtClean="0">
              <a:solidFill>
                <a:schemeClr val="tx1">
                  <a:lumMod val="50000"/>
                  <a:lumOff val="50000"/>
                </a:schemeClr>
              </a:solidFill>
            </a:endParaRPr>
          </a:p>
          <a:p>
            <a:pPr algn="ctr">
              <a:lnSpc>
                <a:spcPct val="150000"/>
              </a:lnSpc>
            </a:pPr>
            <a:r>
              <a:rPr lang="hu-HU" sz="2000" dirty="0" smtClean="0">
                <a:solidFill>
                  <a:schemeClr val="tx1">
                    <a:lumMod val="50000"/>
                    <a:lumOff val="50000"/>
                  </a:schemeClr>
                </a:solidFill>
              </a:rPr>
              <a:t>d) </a:t>
            </a:r>
            <a:r>
              <a:rPr lang="hu-HU" sz="2000" dirty="0" err="1" smtClean="0">
                <a:solidFill>
                  <a:schemeClr val="tx1">
                    <a:lumMod val="50000"/>
                    <a:lumOff val="50000"/>
                  </a:schemeClr>
                </a:solidFill>
              </a:rPr>
              <a:t>Denmark</a:t>
            </a:r>
            <a:endParaRPr lang="hu-HU" sz="2000" dirty="0" smtClean="0">
              <a:solidFill>
                <a:schemeClr val="tx1">
                  <a:lumMod val="50000"/>
                  <a:lumOff val="50000"/>
                </a:schemeClr>
              </a:solidFill>
            </a:endParaRPr>
          </a:p>
          <a:p>
            <a:pPr>
              <a:lnSpc>
                <a:spcPct val="150000"/>
              </a:lnSpc>
            </a:pPr>
            <a:endParaRPr lang="hu-HU" sz="2000" dirty="0" smtClean="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a:p>
            <a:pPr>
              <a:lnSpc>
                <a:spcPct val="150000"/>
              </a:lnSpc>
            </a:pPr>
            <a:endParaRPr lang="hu-HU" sz="2000" dirty="0">
              <a:solidFill>
                <a:schemeClr val="tx1">
                  <a:lumMod val="50000"/>
                  <a:lumOff val="50000"/>
                </a:schemeClr>
              </a:solidFill>
            </a:endParaRPr>
          </a:p>
        </p:txBody>
      </p:sp>
      <p:sp>
        <p:nvSpPr>
          <p:cNvPr id="5" name="Szövegdoboz 4"/>
          <p:cNvSpPr txBox="1"/>
          <p:nvPr/>
        </p:nvSpPr>
        <p:spPr>
          <a:xfrm>
            <a:off x="400691" y="1684962"/>
            <a:ext cx="1900720" cy="2549530"/>
          </a:xfrm>
          <a:prstGeom prst="rect">
            <a:avLst/>
          </a:prstGeom>
          <a:noFill/>
        </p:spPr>
        <p:txBody>
          <a:bodyPr wrap="square" rtlCol="0">
            <a:spAutoFit/>
          </a:bodyPr>
          <a:lstStyle/>
          <a:p>
            <a:endParaRPr lang="hu-HU" dirty="0"/>
          </a:p>
        </p:txBody>
      </p:sp>
      <p:sp>
        <p:nvSpPr>
          <p:cNvPr id="2" name="Szövegdoboz 1"/>
          <p:cNvSpPr txBox="1"/>
          <p:nvPr/>
        </p:nvSpPr>
        <p:spPr>
          <a:xfrm>
            <a:off x="2301411" y="91643"/>
            <a:ext cx="6007642" cy="523220"/>
          </a:xfrm>
          <a:prstGeom prst="rect">
            <a:avLst/>
          </a:prstGeom>
          <a:noFill/>
        </p:spPr>
        <p:txBody>
          <a:bodyPr wrap="square" rtlCol="0">
            <a:spAutoFit/>
          </a:bodyPr>
          <a:lstStyle/>
          <a:p>
            <a:pPr algn="ctr"/>
            <a:r>
              <a:rPr lang="hu-HU" sz="2800" dirty="0" err="1" smtClean="0">
                <a:ln w="0"/>
                <a:solidFill>
                  <a:schemeClr val="accent1"/>
                </a:solidFill>
                <a:effectLst>
                  <a:outerShdw blurRad="38100" dist="25400" dir="5400000" algn="ctr" rotWithShape="0">
                    <a:srgbClr val="6E747A">
                      <a:alpha val="43000"/>
                    </a:srgbClr>
                  </a:outerShdw>
                </a:effectLst>
              </a:rPr>
              <a:t>Sample</a:t>
            </a:r>
            <a:r>
              <a:rPr lang="hu-HU" sz="2800" dirty="0" smtClean="0">
                <a:ln w="0"/>
                <a:solidFill>
                  <a:schemeClr val="accent1"/>
                </a:solidFill>
                <a:effectLst>
                  <a:outerShdw blurRad="38100" dist="25400" dir="5400000" algn="ctr" rotWithShape="0">
                    <a:srgbClr val="6E747A">
                      <a:alpha val="43000"/>
                    </a:srgbClr>
                  </a:outerShdw>
                </a:effectLst>
              </a:rPr>
              <a:t> </a:t>
            </a:r>
            <a:r>
              <a:rPr lang="hu-HU" sz="2800" dirty="0" err="1" smtClean="0">
                <a:ln w="0"/>
                <a:solidFill>
                  <a:schemeClr val="accent1"/>
                </a:solidFill>
                <a:effectLst>
                  <a:outerShdw blurRad="38100" dist="25400" dir="5400000" algn="ctr" rotWithShape="0">
                    <a:srgbClr val="6E747A">
                      <a:alpha val="43000"/>
                    </a:srgbClr>
                  </a:outerShdw>
                </a:effectLst>
              </a:rPr>
              <a:t>questions</a:t>
            </a:r>
            <a:r>
              <a:rPr lang="hu-HU" sz="2800" dirty="0" smtClean="0">
                <a:ln w="0"/>
                <a:solidFill>
                  <a:schemeClr val="accent1"/>
                </a:solidFill>
                <a:effectLst>
                  <a:outerShdw blurRad="38100" dist="25400" dir="5400000" algn="ctr" rotWithShape="0">
                    <a:srgbClr val="6E747A">
                      <a:alpha val="43000"/>
                    </a:srgbClr>
                  </a:outerShdw>
                </a:effectLst>
              </a:rPr>
              <a:t> </a:t>
            </a:r>
            <a:endParaRPr lang="hu-HU" sz="2800" dirty="0">
              <a:ln w="0"/>
              <a:solidFill>
                <a:schemeClr val="accent1"/>
              </a:solidFill>
              <a:effectLst>
                <a:outerShdw blurRad="38100" dist="25400" dir="5400000" algn="ctr" rotWithShape="0">
                  <a:srgbClr val="6E747A">
                    <a:alpha val="43000"/>
                  </a:srgbClr>
                </a:outerShdw>
              </a:effectLst>
            </a:endParaRPr>
          </a:p>
        </p:txBody>
      </p:sp>
      <p:pic>
        <p:nvPicPr>
          <p:cNvPr id="6" name="Kép 5"/>
          <p:cNvPicPr>
            <a:picLocks noChangeAspect="1"/>
          </p:cNvPicPr>
          <p:nvPr/>
        </p:nvPicPr>
        <p:blipFill>
          <a:blip r:embed="rId2"/>
          <a:stretch>
            <a:fillRect/>
          </a:stretch>
        </p:blipFill>
        <p:spPr>
          <a:xfrm>
            <a:off x="400690" y="1874622"/>
            <a:ext cx="2895649" cy="2193944"/>
          </a:xfrm>
          <a:prstGeom prst="rect">
            <a:avLst/>
          </a:prstGeom>
        </p:spPr>
      </p:pic>
      <p:pic>
        <p:nvPicPr>
          <p:cNvPr id="7" name="Kép 6"/>
          <p:cNvPicPr>
            <a:picLocks noChangeAspect="1"/>
          </p:cNvPicPr>
          <p:nvPr/>
        </p:nvPicPr>
        <p:blipFill>
          <a:blip r:embed="rId3"/>
          <a:stretch>
            <a:fillRect/>
          </a:stretch>
        </p:blipFill>
        <p:spPr>
          <a:xfrm>
            <a:off x="0" y="4424152"/>
            <a:ext cx="1164437" cy="676715"/>
          </a:xfrm>
          <a:prstGeom prst="rect">
            <a:avLst/>
          </a:prstGeom>
        </p:spPr>
      </p:pic>
    </p:spTree>
    <p:extLst>
      <p:ext uri="{BB962C8B-B14F-4D97-AF65-F5344CB8AC3E}">
        <p14:creationId xmlns:p14="http://schemas.microsoft.com/office/powerpoint/2010/main" val="2222104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628</Words>
  <Application>Microsoft Office PowerPoint</Application>
  <PresentationFormat>Diavetítés a képernyőre (16:9 oldalarány)</PresentationFormat>
  <Paragraphs>104</Paragraphs>
  <Slides>16</Slides>
  <Notes>3</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16</vt:i4>
      </vt:variant>
    </vt:vector>
  </HeadingPairs>
  <TitlesOfParts>
    <vt:vector size="22" baseType="lpstr">
      <vt:lpstr>Arial</vt:lpstr>
      <vt:lpstr>Lato Light</vt:lpstr>
      <vt:lpstr>Roboto Slab Light</vt:lpstr>
      <vt:lpstr>Calibri</vt:lpstr>
      <vt:lpstr>Baskerville Old Face</vt:lpstr>
      <vt:lpstr>Kent template</vt:lpstr>
      <vt:lpstr>„How EU  works” -  Giant  JENGA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Dobrodošli!</dc:title>
  <dc:creator>Tajnistvo</dc:creator>
  <cp:lastModifiedBy>NK NK</cp:lastModifiedBy>
  <cp:revision>136</cp:revision>
  <dcterms:modified xsi:type="dcterms:W3CDTF">2021-10-11T09:39:15Z</dcterms:modified>
</cp:coreProperties>
</file>